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15" r:id="rId1"/>
    <p:sldMasterId id="2147484727" r:id="rId2"/>
  </p:sldMasterIdLst>
  <p:notesMasterIdLst>
    <p:notesMasterId r:id="rId29"/>
  </p:notesMasterIdLst>
  <p:handoutMasterIdLst>
    <p:handoutMasterId r:id="rId30"/>
  </p:handoutMasterIdLst>
  <p:sldIdLst>
    <p:sldId id="349" r:id="rId3"/>
    <p:sldId id="357" r:id="rId4"/>
    <p:sldId id="352" r:id="rId5"/>
    <p:sldId id="367" r:id="rId6"/>
    <p:sldId id="371" r:id="rId7"/>
    <p:sldId id="385" r:id="rId8"/>
    <p:sldId id="386" r:id="rId9"/>
    <p:sldId id="387" r:id="rId10"/>
    <p:sldId id="368" r:id="rId11"/>
    <p:sldId id="372" r:id="rId12"/>
    <p:sldId id="374" r:id="rId13"/>
    <p:sldId id="381" r:id="rId14"/>
    <p:sldId id="283" r:id="rId15"/>
    <p:sldId id="384" r:id="rId16"/>
    <p:sldId id="375" r:id="rId17"/>
    <p:sldId id="382" r:id="rId18"/>
    <p:sldId id="383" r:id="rId19"/>
    <p:sldId id="376" r:id="rId20"/>
    <p:sldId id="378" r:id="rId21"/>
    <p:sldId id="380" r:id="rId22"/>
    <p:sldId id="377" r:id="rId23"/>
    <p:sldId id="379" r:id="rId24"/>
    <p:sldId id="354" r:id="rId25"/>
    <p:sldId id="353" r:id="rId26"/>
    <p:sldId id="355" r:id="rId27"/>
    <p:sldId id="356"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FFFC35"/>
    <a:srgbClr val="41AFFF"/>
    <a:srgbClr val="26FFD2"/>
    <a:srgbClr val="FFC004"/>
    <a:srgbClr val="FFC505"/>
    <a:srgbClr val="0DE311"/>
    <a:srgbClr val="FFFFA1"/>
    <a:srgbClr val="FFB503"/>
    <a:srgbClr val="04071C"/>
    <a:srgbClr val="54B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667" autoAdjust="0"/>
  </p:normalViewPr>
  <p:slideViewPr>
    <p:cSldViewPr snapToObjects="1">
      <p:cViewPr>
        <p:scale>
          <a:sx n="108" d="100"/>
          <a:sy n="108" d="100"/>
        </p:scale>
        <p:origin x="-80" y="-102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p:scale>
          <a:sx n="200" d="100"/>
          <a:sy n="200" d="100"/>
        </p:scale>
        <p:origin x="-88" y="-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200" y="76200"/>
            <a:ext cx="5867400" cy="457200"/>
          </a:xfrm>
          <a:prstGeom prst="rect">
            <a:avLst/>
          </a:prstGeom>
        </p:spPr>
        <p:txBody>
          <a:bodyPr vert="horz" wrap="square" lIns="91440" tIns="45720" rIns="91440" bIns="45720" numCol="1" anchor="t" anchorCtr="0" compatLnSpc="1">
            <a:prstTxWarp prst="textNoShape">
              <a:avLst/>
            </a:prstTxWarp>
          </a:bodyPr>
          <a:lstStyle>
            <a:lvl1pPr algn="ctr">
              <a:defRPr sz="1400" b="1" dirty="0" smtClean="0">
                <a:latin typeface="Calibri" charset="0"/>
              </a:defRPr>
            </a:lvl1pPr>
          </a:lstStyle>
          <a:p>
            <a:pPr>
              <a:defRPr/>
            </a:pPr>
            <a:r>
              <a:rPr lang="en-US"/>
              <a:t>New Mexico Municipal League MOLI 2012 </a:t>
            </a:r>
          </a:p>
          <a:p>
            <a:pPr>
              <a:defRPr/>
            </a:pPr>
            <a:r>
              <a:rPr lang="en-US"/>
              <a:t>Ethics and Values in Action </a:t>
            </a:r>
          </a:p>
          <a:p>
            <a:pPr>
              <a:defRPr/>
            </a:pPr>
            <a:endParaRPr lang="en-US"/>
          </a:p>
        </p:txBody>
      </p:sp>
      <p:sp>
        <p:nvSpPr>
          <p:cNvPr id="4" name="Footer Placeholder 3"/>
          <p:cNvSpPr>
            <a:spLocks noGrp="1"/>
          </p:cNvSpPr>
          <p:nvPr>
            <p:ph type="ftr" sz="quarter" idx="2"/>
          </p:nvPr>
        </p:nvSpPr>
        <p:spPr>
          <a:xfrm>
            <a:off x="609600" y="8382000"/>
            <a:ext cx="5715000" cy="533400"/>
          </a:xfrm>
          <a:prstGeom prst="rect">
            <a:avLst/>
          </a:prstGeom>
        </p:spPr>
        <p:txBody>
          <a:bodyPr vert="horz" wrap="square" lIns="91440" tIns="45720" rIns="91440" bIns="45720" numCol="1" anchor="b" anchorCtr="0" compatLnSpc="1">
            <a:prstTxWarp prst="textNoShape">
              <a:avLst/>
            </a:prstTxWarp>
          </a:bodyPr>
          <a:lstStyle>
            <a:lvl1pPr algn="ctr">
              <a:defRPr sz="1000">
                <a:latin typeface="Calibri" pitchFamily="1" charset="0"/>
                <a:ea typeface="ＭＳ Ｐゴシック" pitchFamily="1" charset="-128"/>
                <a:cs typeface="ＭＳ Ｐゴシック" pitchFamily="1" charset="-128"/>
              </a:defRPr>
            </a:lvl1pPr>
          </a:lstStyle>
          <a:p>
            <a:pPr>
              <a:defRPr/>
            </a:pPr>
            <a:r>
              <a:rPr lang="en-US"/>
              <a:t> </a:t>
            </a:r>
            <a:r>
              <a:rPr lang="en-US" sz="800"/>
              <a:t>© 2012  Decision Resources,  Inc.  photo images licensed from iStockphoto.com   PAGE ___</a:t>
            </a:r>
          </a:p>
        </p:txBody>
      </p:sp>
    </p:spTree>
    <p:extLst>
      <p:ext uri="{BB962C8B-B14F-4D97-AF65-F5344CB8AC3E}">
        <p14:creationId xmlns:p14="http://schemas.microsoft.com/office/powerpoint/2010/main" val="69049379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ＭＳ Ｐゴシック" charset="-128"/>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4"/>
            <a:endParaRPr lang="en-US" noProof="0"/>
          </a:p>
        </p:txBody>
      </p:sp>
      <p:sp>
        <p:nvSpPr>
          <p:cNvPr id="6" name="Footer Placeholder 5"/>
          <p:cNvSpPr>
            <a:spLocks noGrp="1"/>
          </p:cNvSpPr>
          <p:nvPr>
            <p:ph type="ftr" sz="quarter" idx="4"/>
          </p:nvPr>
        </p:nvSpPr>
        <p:spPr>
          <a:xfrm>
            <a:off x="381000" y="8686800"/>
            <a:ext cx="6475413" cy="457200"/>
          </a:xfrm>
          <a:prstGeom prst="rect">
            <a:avLst/>
          </a:prstGeom>
        </p:spPr>
        <p:txBody>
          <a:bodyPr vert="horz" wrap="square" lIns="91440" tIns="45720" rIns="91440" bIns="45720" numCol="1" anchor="b" anchorCtr="0" compatLnSpc="1">
            <a:prstTxWarp prst="textNoShape">
              <a:avLst/>
            </a:prstTxWarp>
          </a:bodyPr>
          <a:lstStyle>
            <a:lvl1pPr algn="ctr">
              <a:defRPr sz="1000">
                <a:latin typeface="Calibri" charset="0"/>
                <a:ea typeface="ＭＳ Ｐゴシック" charset="-128"/>
                <a:cs typeface="ＭＳ Ｐゴシック" charset="-128"/>
              </a:defRPr>
            </a:lvl1pPr>
          </a:lstStyle>
          <a:p>
            <a:pPr>
              <a:defRPr/>
            </a:pPr>
            <a:r>
              <a:rPr lang="en-US"/>
              <a:t>© 2011 Decision Resources, Inc. Photos licensed from </a:t>
            </a:r>
            <a:r>
              <a:rPr lang="en-US" err="1"/>
              <a:t>iStockphoto.com</a:t>
            </a:r>
            <a:endParaRPr lang="en-US"/>
          </a:p>
        </p:txBody>
      </p:sp>
    </p:spTree>
    <p:extLst>
      <p:ext uri="{BB962C8B-B14F-4D97-AF65-F5344CB8AC3E}">
        <p14:creationId xmlns:p14="http://schemas.microsoft.com/office/powerpoint/2010/main" val="1760449286"/>
      </p:ext>
    </p:extLst>
  </p:cSld>
  <p:clrMap bg1="lt1" tx1="dk1" bg2="lt2" tx2="dk2" accent1="accent1" accent2="accent2" accent3="accent3" accent4="accent4" accent5="accent5" accent6="accent6" hlink="hlink" folHlink="folHlink"/>
  <p:hf sldNum="0" hdr="0" dt="0"/>
  <p:notesStyle>
    <a:lvl1pPr marL="342900" indent="-3429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4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24161750">
              <a:spcBef>
                <a:spcPct val="0"/>
              </a:spcBef>
            </a:pPr>
            <a:r>
              <a:rPr lang="en-US" sz="1600" dirty="0">
                <a:latin typeface="Calibri" charset="0"/>
                <a:ea typeface="ＭＳ Ｐゴシック" charset="0"/>
                <a:cs typeface="ＭＳ Ｐゴシック" charset="0"/>
              </a:rPr>
              <a:t>Life is a decision making journey.  Each one of us navigates the world through decision making. </a:t>
            </a:r>
          </a:p>
          <a:p>
            <a:pPr marL="0" indent="-24161750">
              <a:spcBef>
                <a:spcPct val="0"/>
              </a:spcBef>
            </a:pPr>
            <a:endParaRPr lang="en-US" sz="1600" dirty="0">
              <a:latin typeface="Calibri" charset="0"/>
              <a:ea typeface="ＭＳ Ｐゴシック" charset="0"/>
              <a:cs typeface="ＭＳ Ｐゴシック" charset="0"/>
            </a:endParaRPr>
          </a:p>
          <a:p>
            <a:pPr marL="0" indent="-24161750">
              <a:spcBef>
                <a:spcPct val="0"/>
              </a:spcBef>
            </a:pPr>
            <a:r>
              <a:rPr lang="en-US" sz="1600" b="1" dirty="0">
                <a:latin typeface="Calibri" charset="0"/>
                <a:ea typeface="ＭＳ Ｐゴシック" charset="0"/>
                <a:cs typeface="ＭＳ Ｐゴシック" charset="0"/>
              </a:rPr>
              <a:t>Organizations are no different. Organizations are led, guided and defined…by </a:t>
            </a:r>
            <a:r>
              <a:rPr lang="en-US" sz="1600" b="1" dirty="0" err="1">
                <a:latin typeface="Calibri" charset="0"/>
                <a:ea typeface="ＭＳ Ｐゴシック" charset="0"/>
                <a:cs typeface="ＭＳ Ｐゴシック" charset="0"/>
              </a:rPr>
              <a:t>decisions.Ethics</a:t>
            </a:r>
            <a:r>
              <a:rPr lang="en-US" sz="1600" b="1" dirty="0">
                <a:latin typeface="Calibri" charset="0"/>
                <a:ea typeface="ＭＳ Ｐゴシック" charset="0"/>
                <a:cs typeface="ＭＳ Ｐゴシック" charset="0"/>
              </a:rPr>
              <a:t> matters. Every day in every key decision.</a:t>
            </a:r>
          </a:p>
          <a:p>
            <a:pPr marL="0" indent="-24161750">
              <a:spcBef>
                <a:spcPct val="0"/>
              </a:spcBef>
            </a:pPr>
            <a:endParaRPr lang="en-US" sz="1600" dirty="0">
              <a:latin typeface="Calibri" charset="0"/>
              <a:ea typeface="ＭＳ Ｐゴシック" charset="0"/>
              <a:cs typeface="ＭＳ Ｐゴシック" charset="0"/>
            </a:endParaRPr>
          </a:p>
          <a:p>
            <a:pPr marL="0" indent="-24161750">
              <a:spcBef>
                <a:spcPct val="0"/>
              </a:spcBef>
            </a:pPr>
            <a:r>
              <a:rPr lang="en-US" sz="1600" dirty="0">
                <a:latin typeface="Calibri" charset="0"/>
                <a:ea typeface="ＭＳ Ｐゴシック" charset="0"/>
                <a:cs typeface="ＭＳ Ｐゴシック" charset="0"/>
              </a:rPr>
              <a:t>Today we are going to deconstruct this concept of organizational integrity and reassemble it terms of a journey… a journey of decision making process.</a:t>
            </a:r>
          </a:p>
          <a:p>
            <a:pPr marL="0" indent="-24161750">
              <a:spcBef>
                <a:spcPct val="0"/>
              </a:spcBef>
            </a:pPr>
            <a:endParaRPr lang="en-US" sz="1600" dirty="0">
              <a:latin typeface="Calibri" charset="0"/>
              <a:ea typeface="ＭＳ Ｐゴシック" charset="0"/>
              <a:cs typeface="ＭＳ Ｐゴシック" charset="0"/>
            </a:endParaRPr>
          </a:p>
          <a:p>
            <a:pPr marL="0" indent="-24161750">
              <a:spcBef>
                <a:spcPct val="0"/>
              </a:spcBef>
            </a:pPr>
            <a:r>
              <a:rPr lang="en-US" sz="1600" dirty="0">
                <a:latin typeface="Calibri" charset="0"/>
                <a:ea typeface="ＭＳ Ｐゴシック" charset="0"/>
                <a:cs typeface="ＭＳ Ｐゴシック" charset="0"/>
              </a:rPr>
              <a:t>(It will enable this examination if you have in mind a specific decision that you can use as a personal case study… a decision that you are very familiar with…as a participant or an observer, a decision that could have been made better. CONSIDER WHETHER TO HAVE THEM BRIEFLY DESCRIBE TO A PARTNER)</a:t>
            </a:r>
          </a:p>
          <a:p>
            <a:pPr marL="0" indent="-24161750">
              <a:spcBef>
                <a:spcPct val="0"/>
              </a:spcBef>
            </a:pPr>
            <a:endParaRPr lang="en-US" dirty="0">
              <a:latin typeface="Calibri" charset="0"/>
              <a:ea typeface="ＭＳ Ｐゴシック" charset="0"/>
              <a:cs typeface="ＭＳ Ｐゴシック" charset="0"/>
            </a:endParaRPr>
          </a:p>
          <a:p>
            <a:pPr marL="0" indent="-24161750">
              <a:spcBef>
                <a:spcPct val="0"/>
              </a:spcBef>
            </a:pPr>
            <a:endParaRPr lang="en-US" dirty="0">
              <a:latin typeface="Calibri" charset="0"/>
              <a:ea typeface="ＭＳ Ｐゴシック" charset="0"/>
              <a:cs typeface="ＭＳ Ｐゴシック" charset="0"/>
            </a:endParaRPr>
          </a:p>
        </p:txBody>
      </p:sp>
      <p:sp>
        <p:nvSpPr>
          <p:cNvPr id="1638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a:latin typeface="Calibri" charset="0"/>
            </a:endParaRPr>
          </a:p>
        </p:txBody>
      </p:sp>
      <p:sp>
        <p:nvSpPr>
          <p:cNvPr id="1638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latin typeface="Calibri" charset="0"/>
            </a:endParaRPr>
          </a:p>
        </p:txBody>
      </p:sp>
      <p:sp>
        <p:nvSpPr>
          <p:cNvPr id="16389" name="Slide Number Placeholder 5"/>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pPr>
            <a:r>
              <a:rPr lang="en-US" sz="1400" b="1">
                <a:latin typeface="Calibri" charset="0"/>
                <a:ea typeface="ＭＳ Ｐゴシック" charset="0"/>
                <a:cs typeface="ＭＳ Ｐゴシック" charset="0"/>
              </a:rPr>
              <a:t>The Leadership Challenge…</a:t>
            </a:r>
          </a:p>
          <a:p>
            <a:pPr marL="0" indent="0" eaLnBrk="1" hangingPunct="1">
              <a:spcBef>
                <a:spcPct val="0"/>
              </a:spcBef>
            </a:pPr>
            <a:endParaRPr lang="en-US" sz="1400">
              <a:latin typeface="Calibri" charset="0"/>
              <a:ea typeface="ＭＳ Ｐゴシック" charset="0"/>
              <a:cs typeface="ＭＳ Ｐゴシック" charset="0"/>
            </a:endParaRPr>
          </a:p>
          <a:p>
            <a:pPr marL="0" indent="0" eaLnBrk="1" hangingPunct="1">
              <a:spcBef>
                <a:spcPct val="0"/>
              </a:spcBef>
            </a:pPr>
            <a:r>
              <a:rPr lang="en-US" sz="1400" b="1">
                <a:latin typeface="Calibri" charset="0"/>
                <a:ea typeface="ＭＳ Ｐゴシック" charset="0"/>
                <a:cs typeface="ＭＳ Ｐゴシック" charset="0"/>
              </a:rPr>
              <a:t>Kouzes and Posner </a:t>
            </a:r>
            <a:r>
              <a:rPr lang="en-US" sz="1400">
                <a:latin typeface="Calibri" charset="0"/>
                <a:ea typeface="ＭＳ Ｐゴシック" charset="0"/>
                <a:cs typeface="ＭＳ Ｐゴシック" charset="0"/>
              </a:rPr>
              <a:t>wrote one of the all time best selling books on leadership, </a:t>
            </a:r>
            <a:r>
              <a:rPr lang="ja-JP" altLang="en-US" sz="1400">
                <a:latin typeface="Calibri" charset="0"/>
                <a:ea typeface="ＭＳ Ｐゴシック" charset="0"/>
                <a:cs typeface="ＭＳ Ｐゴシック" charset="0"/>
              </a:rPr>
              <a:t>“</a:t>
            </a:r>
            <a:r>
              <a:rPr lang="en-US" sz="1400">
                <a:latin typeface="Calibri" charset="0"/>
                <a:ea typeface="ＭＳ Ｐゴシック" charset="0"/>
                <a:cs typeface="ＭＳ Ｐゴシック" charset="0"/>
              </a:rPr>
              <a:t>The Leadership Challenge</a:t>
            </a:r>
            <a:r>
              <a:rPr lang="ja-JP" altLang="en-US" sz="1400">
                <a:latin typeface="Calibri" charset="0"/>
                <a:ea typeface="ＭＳ Ｐゴシック" charset="0"/>
                <a:cs typeface="ＭＳ Ｐゴシック" charset="0"/>
              </a:rPr>
              <a:t>”</a:t>
            </a:r>
            <a:endParaRPr lang="en-US" sz="1400">
              <a:latin typeface="Calibri" charset="0"/>
              <a:ea typeface="ＭＳ Ｐゴシック" charset="0"/>
              <a:cs typeface="ＭＳ Ｐゴシック" charset="0"/>
            </a:endParaRPr>
          </a:p>
          <a:p>
            <a:pPr marL="0" indent="0" eaLnBrk="1" hangingPunct="1">
              <a:spcBef>
                <a:spcPct val="0"/>
              </a:spcBef>
            </a:pPr>
            <a:endParaRPr lang="en-US" sz="1400">
              <a:latin typeface="Calibri" charset="0"/>
              <a:ea typeface="ＭＳ Ｐゴシック" charset="0"/>
              <a:cs typeface="ＭＳ Ｐゴシック" charset="0"/>
            </a:endParaRPr>
          </a:p>
          <a:p>
            <a:pPr marL="0" indent="0" eaLnBrk="1" hangingPunct="1">
              <a:spcBef>
                <a:spcPct val="0"/>
              </a:spcBef>
            </a:pPr>
            <a:r>
              <a:rPr lang="en-US" sz="1400">
                <a:latin typeface="Calibri" charset="0"/>
                <a:ea typeface="ＭＳ Ｐゴシック" charset="0"/>
                <a:cs typeface="ＭＳ Ｐゴシック" charset="0"/>
              </a:rPr>
              <a:t>One of their key practices is </a:t>
            </a:r>
            <a:r>
              <a:rPr lang="ja-JP" altLang="en-US" sz="1400">
                <a:latin typeface="Calibri" charset="0"/>
                <a:ea typeface="ＭＳ Ｐゴシック" charset="0"/>
                <a:cs typeface="ＭＳ Ｐゴシック" charset="0"/>
              </a:rPr>
              <a:t>“</a:t>
            </a:r>
            <a:r>
              <a:rPr lang="en-US" sz="1400">
                <a:latin typeface="Calibri" charset="0"/>
                <a:ea typeface="ＭＳ Ｐゴシック" charset="0"/>
                <a:cs typeface="ＭＳ Ｐゴシック" charset="0"/>
              </a:rPr>
              <a:t>to </a:t>
            </a:r>
            <a:r>
              <a:rPr lang="en-US" sz="1400" b="1">
                <a:latin typeface="Calibri" charset="0"/>
                <a:ea typeface="ＭＳ Ｐゴシック" charset="0"/>
                <a:cs typeface="ＭＳ Ｐゴシック" charset="0"/>
              </a:rPr>
              <a:t>model the way</a:t>
            </a:r>
            <a:r>
              <a:rPr lang="ja-JP" altLang="en-US" sz="1400">
                <a:latin typeface="Calibri" charset="0"/>
                <a:ea typeface="ＭＳ Ｐゴシック" charset="0"/>
                <a:cs typeface="ＭＳ Ｐゴシック" charset="0"/>
              </a:rPr>
              <a:t>”</a:t>
            </a:r>
            <a:endParaRPr lang="en-US" sz="1400">
              <a:latin typeface="Calibri" charset="0"/>
              <a:ea typeface="ＭＳ Ｐゴシック" charset="0"/>
              <a:cs typeface="ＭＳ Ｐゴシック" charset="0"/>
            </a:endParaRPr>
          </a:p>
          <a:p>
            <a:pPr marL="0" indent="0" eaLnBrk="1" hangingPunct="1">
              <a:spcBef>
                <a:spcPct val="0"/>
              </a:spcBef>
            </a:pPr>
            <a:endParaRPr lang="en-US" sz="1400">
              <a:latin typeface="Calibri" charset="0"/>
              <a:ea typeface="ＭＳ Ｐゴシック" charset="0"/>
              <a:cs typeface="ＭＳ Ｐゴシック" charset="0"/>
            </a:endParaRPr>
          </a:p>
          <a:p>
            <a:pPr marL="0" indent="0" eaLnBrk="1" hangingPunct="1">
              <a:spcBef>
                <a:spcPct val="0"/>
              </a:spcBef>
            </a:pPr>
            <a:r>
              <a:rPr lang="en-US" sz="1400">
                <a:latin typeface="Calibri" charset="0"/>
                <a:ea typeface="ＭＳ Ｐゴシック" charset="0"/>
                <a:cs typeface="ＭＳ Ｐゴシック" charset="0"/>
              </a:rPr>
              <a:t>Challenging decisions are a crucible where leadership is tested and the consequences for the organization are significant. They are also opportunities to model the way.</a:t>
            </a:r>
          </a:p>
          <a:p>
            <a:pPr marL="0" indent="0" eaLnBrk="1" hangingPunct="1">
              <a:spcBef>
                <a:spcPct val="0"/>
              </a:spcBef>
            </a:pPr>
            <a:endParaRPr lang="en-US" sz="1400">
              <a:latin typeface="Calibri" charset="0"/>
              <a:ea typeface="ＭＳ Ｐゴシック" charset="0"/>
              <a:cs typeface="ＭＳ Ｐゴシック" charset="0"/>
            </a:endParaRPr>
          </a:p>
          <a:p>
            <a:pPr marL="0" indent="0" eaLnBrk="1" hangingPunct="1">
              <a:spcBef>
                <a:spcPct val="0"/>
              </a:spcBef>
            </a:pPr>
            <a:r>
              <a:rPr lang="en-US" sz="1400">
                <a:latin typeface="Calibri" charset="0"/>
                <a:ea typeface="ＭＳ Ｐゴシック" charset="0"/>
                <a:cs typeface="ＭＳ Ｐゴシック" charset="0"/>
              </a:rPr>
              <a:t>It is the inherent responsibility of leaders….at all levels of the organization to convene the right kind of conversation about values, orient toward the best choice and help others understand why they chose that direction.</a:t>
            </a:r>
          </a:p>
        </p:txBody>
      </p:sp>
      <p:sp>
        <p:nvSpPr>
          <p:cNvPr id="20484"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Integrity is a Journey: Centura</a:t>
            </a:r>
            <a:r>
              <a:rPr lang="ja-JP" altLang="en-US" sz="1000">
                <a:latin typeface="Calibri" charset="0"/>
              </a:rPr>
              <a:t>’</a:t>
            </a:r>
            <a:r>
              <a:rPr lang="en-US" sz="1000">
                <a:latin typeface="Calibri" charset="0"/>
              </a:rPr>
              <a:t>s Values In Action  Presented by Mark Bennett July, 2009 PAGE </a:t>
            </a:r>
            <a:fld id="{96BD7580-53F2-1C43-B6A1-9CAB1EDEFC07}" type="slidenum">
              <a:rPr lang="en-US" sz="1000">
                <a:latin typeface="Calibri" charset="0"/>
              </a:rPr>
              <a:pPr eaLnBrk="1" hangingPunct="1"/>
              <a:t>15</a:t>
            </a:fld>
            <a:endParaRPr lang="en-US" sz="10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0000"/>
              </a:lnSpc>
            </a:pPr>
            <a:r>
              <a:rPr lang="en-US" sz="1300" dirty="0">
                <a:latin typeface="Calibri" charset="0"/>
                <a:ea typeface="ＭＳ Ｐゴシック" charset="0"/>
                <a:cs typeface="ＭＳ Ｐゴシック" charset="0"/>
              </a:rPr>
              <a:t>We can take the 3 dimensional nature of decision integrity and turn it into a practical structure with a long enough lever on to move a challenging decision issue in a positive direction.</a:t>
            </a:r>
          </a:p>
          <a:p>
            <a:pPr marL="0" indent="0">
              <a:lnSpc>
                <a:spcPct val="80000"/>
              </a:lnSpc>
            </a:pPr>
            <a:endParaRPr lang="en-US" sz="1300" dirty="0">
              <a:latin typeface="Calibri" charset="0"/>
              <a:ea typeface="ＭＳ Ｐゴシック" charset="0"/>
              <a:cs typeface="ＭＳ Ｐゴシック" charset="0"/>
            </a:endParaRPr>
          </a:p>
          <a:p>
            <a:pPr marL="0" indent="0">
              <a:lnSpc>
                <a:spcPct val="80000"/>
              </a:lnSpc>
            </a:pPr>
            <a:r>
              <a:rPr lang="en-US" sz="1300" b="1" dirty="0">
                <a:latin typeface="Calibri" charset="0"/>
                <a:ea typeface="ＭＳ Ｐゴシック" charset="0"/>
                <a:cs typeface="ＭＳ Ｐゴシック" charset="0"/>
              </a:rPr>
              <a:t>One of the oldest of human principles for moving something difficult is leverage.</a:t>
            </a:r>
          </a:p>
          <a:p>
            <a:pPr marL="0" indent="0">
              <a:lnSpc>
                <a:spcPct val="80000"/>
              </a:lnSpc>
            </a:pPr>
            <a:endParaRPr lang="en-US" sz="1300" b="1" dirty="0">
              <a:latin typeface="Calibri" charset="0"/>
              <a:ea typeface="ＭＳ Ｐゴシック" charset="0"/>
              <a:cs typeface="ＭＳ Ｐゴシック" charset="0"/>
            </a:endParaRPr>
          </a:p>
          <a:p>
            <a:pPr marL="0" indent="0">
              <a:lnSpc>
                <a:spcPct val="80000"/>
              </a:lnSpc>
            </a:pPr>
            <a:r>
              <a:rPr lang="en-US" sz="1300" b="1" dirty="0">
                <a:latin typeface="Calibri" charset="0"/>
                <a:ea typeface="ＭＳ Ｐゴシック" charset="0"/>
                <a:cs typeface="ＭＳ Ｐゴシック" charset="0"/>
              </a:rPr>
              <a:t>When we face a difficult decision, we need a path forward… a practical structure that enables a dialogue about what really matters</a:t>
            </a:r>
          </a:p>
          <a:p>
            <a:pPr marL="0" indent="0">
              <a:lnSpc>
                <a:spcPct val="80000"/>
              </a:lnSpc>
            </a:pPr>
            <a:endParaRPr lang="en-US" sz="1300" b="1" dirty="0">
              <a:latin typeface="Calibri" charset="0"/>
              <a:ea typeface="ＭＳ Ｐゴシック" charset="0"/>
              <a:cs typeface="ＭＳ Ｐゴシック" charset="0"/>
            </a:endParaRPr>
          </a:p>
          <a:p>
            <a:pPr marL="0" indent="0">
              <a:lnSpc>
                <a:spcPct val="80000"/>
              </a:lnSpc>
            </a:pPr>
            <a:r>
              <a:rPr lang="en-US" sz="1300" b="1" dirty="0">
                <a:latin typeface="Calibri" charset="0"/>
                <a:ea typeface="ＭＳ Ｐゴシック" charset="0"/>
                <a:cs typeface="ＭＳ Ｐゴシック" charset="0"/>
              </a:rPr>
              <a:t>Values in Action or your own version of intentional, clear steps that increase clarity and conviction is the base, but what is the lever?  GUIDING VALUES!</a:t>
            </a:r>
          </a:p>
          <a:p>
            <a:pPr marL="0" indent="0">
              <a:lnSpc>
                <a:spcPct val="80000"/>
              </a:lnSpc>
            </a:pPr>
            <a:endParaRPr lang="en-US" sz="1300" b="1" dirty="0">
              <a:latin typeface="Calibri" charset="0"/>
              <a:ea typeface="ＭＳ Ｐゴシック" charset="0"/>
              <a:cs typeface="ＭＳ Ｐゴシック" charset="0"/>
            </a:endParaRPr>
          </a:p>
          <a:p>
            <a:pPr marL="0" indent="0" eaLnBrk="1" hangingPunct="1">
              <a:lnSpc>
                <a:spcPct val="70000"/>
              </a:lnSpc>
              <a:spcBef>
                <a:spcPct val="0"/>
              </a:spcBef>
            </a:pPr>
            <a:r>
              <a:rPr lang="en-US" sz="1300" dirty="0">
                <a:latin typeface="Calibri" charset="0"/>
                <a:ea typeface="ＭＳ Ｐゴシック" charset="0"/>
                <a:cs typeface="ＭＳ Ｐゴシック" charset="0"/>
              </a:rPr>
              <a:t>If we engage with different perspectives about importance (values) when making a decision. We can…</a:t>
            </a:r>
          </a:p>
          <a:p>
            <a:pPr marL="0" indent="0" eaLnBrk="1" hangingPunct="1">
              <a:lnSpc>
                <a:spcPct val="70000"/>
              </a:lnSpc>
              <a:spcBef>
                <a:spcPct val="0"/>
              </a:spcBef>
            </a:pPr>
            <a:r>
              <a:rPr lang="en-US" sz="1300" dirty="0">
                <a:latin typeface="Calibri" charset="0"/>
                <a:ea typeface="ＭＳ Ｐゴシック" charset="0"/>
                <a:cs typeface="ＭＳ Ｐゴシック" charset="0"/>
              </a:rPr>
              <a:t>…. Benefit from alternative views</a:t>
            </a:r>
          </a:p>
          <a:p>
            <a:pPr marL="0" indent="0" eaLnBrk="1" hangingPunct="1">
              <a:lnSpc>
                <a:spcPct val="70000"/>
              </a:lnSpc>
              <a:spcBef>
                <a:spcPct val="0"/>
              </a:spcBef>
            </a:pPr>
            <a:r>
              <a:rPr lang="en-US" sz="1300" dirty="0">
                <a:latin typeface="Calibri" charset="0"/>
                <a:ea typeface="ＭＳ Ｐゴシック" charset="0"/>
                <a:cs typeface="ＭＳ Ｐゴシック" charset="0"/>
              </a:rPr>
              <a:t>…. Seek consensus</a:t>
            </a:r>
          </a:p>
          <a:p>
            <a:pPr marL="0" indent="0" eaLnBrk="1" hangingPunct="1">
              <a:lnSpc>
                <a:spcPct val="70000"/>
              </a:lnSpc>
              <a:spcBef>
                <a:spcPct val="0"/>
              </a:spcBef>
            </a:pPr>
            <a:r>
              <a:rPr lang="en-US" sz="1300" dirty="0">
                <a:latin typeface="Calibri" charset="0"/>
                <a:ea typeface="ＭＳ Ｐゴシック" charset="0"/>
                <a:cs typeface="ＭＳ Ｐゴシック" charset="0"/>
              </a:rPr>
              <a:t>…. Sincerely consider the stakeholders and give voice to their concerns</a:t>
            </a:r>
          </a:p>
          <a:p>
            <a:pPr marL="0" indent="0" eaLnBrk="1" hangingPunct="1">
              <a:lnSpc>
                <a:spcPct val="70000"/>
              </a:lnSpc>
              <a:spcBef>
                <a:spcPct val="0"/>
              </a:spcBef>
            </a:pPr>
            <a:r>
              <a:rPr lang="en-US" sz="1300" dirty="0">
                <a:latin typeface="Calibri" charset="0"/>
                <a:ea typeface="ＭＳ Ｐゴシック" charset="0"/>
                <a:cs typeface="ＭＳ Ｐゴシック" charset="0"/>
              </a:rPr>
              <a:t>…. Face the challenge of explaining a decision to others and… for some decisions, the need to persuade and solicit support…or at a minimum gain acceptance so the decision does not fail because of resistance.</a:t>
            </a:r>
          </a:p>
          <a:p>
            <a:pPr marL="0" indent="0" eaLnBrk="1" hangingPunct="1">
              <a:lnSpc>
                <a:spcPct val="70000"/>
              </a:lnSpc>
              <a:spcBef>
                <a:spcPct val="0"/>
              </a:spcBef>
            </a:pPr>
            <a:endParaRPr lang="en-US" sz="1300" dirty="0">
              <a:latin typeface="Calibri" charset="0"/>
              <a:ea typeface="ＭＳ Ｐゴシック" charset="0"/>
              <a:cs typeface="ＭＳ Ｐゴシック" charset="0"/>
            </a:endParaRPr>
          </a:p>
          <a:p>
            <a:pPr marL="0" indent="0" eaLnBrk="1" hangingPunct="1">
              <a:lnSpc>
                <a:spcPct val="70000"/>
              </a:lnSpc>
              <a:spcBef>
                <a:spcPct val="0"/>
              </a:spcBef>
            </a:pPr>
            <a:r>
              <a:rPr lang="en-US" sz="1300" b="1" dirty="0">
                <a:latin typeface="Calibri" charset="0"/>
                <a:ea typeface="ＭＳ Ｐゴシック" charset="0"/>
                <a:cs typeface="ＭＳ Ｐゴシック" charset="0"/>
              </a:rPr>
              <a:t>We can use the most important values to lift up the decision</a:t>
            </a:r>
          </a:p>
          <a:p>
            <a:pPr marL="0" indent="0">
              <a:lnSpc>
                <a:spcPct val="80000"/>
              </a:lnSpc>
            </a:pPr>
            <a:endParaRPr lang="en-US" sz="1300" dirty="0">
              <a:latin typeface="Calibri" charset="0"/>
              <a:ea typeface="ＭＳ Ｐゴシック" charset="0"/>
              <a:cs typeface="ＭＳ Ｐゴシック" charset="0"/>
            </a:endParaRPr>
          </a:p>
          <a:p>
            <a:pPr marL="0" indent="0">
              <a:lnSpc>
                <a:spcPct val="80000"/>
              </a:lnSpc>
            </a:pPr>
            <a:endParaRPr lang="en-US" sz="1300" dirty="0">
              <a:latin typeface="Calibri" charset="0"/>
              <a:ea typeface="ＭＳ Ｐゴシック" charset="0"/>
              <a:cs typeface="ＭＳ Ｐゴシック" charset="0"/>
            </a:endParaRPr>
          </a:p>
          <a:p>
            <a:pPr marL="0" indent="0">
              <a:lnSpc>
                <a:spcPct val="80000"/>
              </a:lnSpc>
            </a:pPr>
            <a:endParaRPr lang="en-US" sz="1300" dirty="0">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a:xfrm>
            <a:off x="685800" y="4343400"/>
            <a:ext cx="5486400" cy="4495800"/>
          </a:xfrm>
        </p:spPr>
        <p:txBody>
          <a:bodyPr/>
          <a:lstStyle/>
          <a:p>
            <a:pPr marL="0" indent="0">
              <a:lnSpc>
                <a:spcPct val="80000"/>
              </a:lnSpc>
            </a:pPr>
            <a:r>
              <a:rPr lang="en-US" sz="1700" b="1">
                <a:latin typeface="Calibri" charset="0"/>
                <a:ea typeface="ＭＳ Ｐゴシック" charset="0"/>
                <a:cs typeface="ＭＳ Ｐゴシック" charset="0"/>
              </a:rPr>
              <a:t>To improve decision making, we have to tackle the universal challenge of limited time. </a:t>
            </a:r>
            <a:r>
              <a:rPr lang="en-US" sz="1700">
                <a:latin typeface="Calibri" charset="0"/>
                <a:ea typeface="ＭＳ Ｐゴシック" charset="0"/>
                <a:cs typeface="ＭＳ Ｐゴシック" charset="0"/>
              </a:rPr>
              <a:t>One of the biggest dimensions of org. life that undermines org. integrity and ethical decision making is </a:t>
            </a:r>
            <a:r>
              <a:rPr lang="ja-JP" altLang="en-US" sz="1700">
                <a:latin typeface="Calibri" charset="0"/>
                <a:ea typeface="ＭＳ Ｐゴシック" charset="0"/>
                <a:cs typeface="ＭＳ Ｐゴシック" charset="0"/>
              </a:rPr>
              <a:t>‘</a:t>
            </a:r>
            <a:r>
              <a:rPr lang="en-US" sz="1700">
                <a:latin typeface="Calibri" charset="0"/>
                <a:ea typeface="ＭＳ Ｐゴシック" charset="0"/>
                <a:cs typeface="ＭＳ Ｐゴシック" charset="0"/>
              </a:rPr>
              <a:t>time disease.</a:t>
            </a:r>
            <a:r>
              <a:rPr lang="ja-JP" altLang="en-US" sz="1700">
                <a:latin typeface="Calibri" charset="0"/>
                <a:ea typeface="ＭＳ Ｐゴシック" charset="0"/>
                <a:cs typeface="ＭＳ Ｐゴシック" charset="0"/>
              </a:rPr>
              <a:t>’</a:t>
            </a:r>
            <a:r>
              <a:rPr lang="en-US" sz="1700">
                <a:latin typeface="Calibri" charset="0"/>
                <a:ea typeface="ＭＳ Ｐゴシック" charset="0"/>
                <a:cs typeface="ＭＳ Ｐゴシック" charset="0"/>
              </a:rPr>
              <a:t> It is hard to get the attention of leaders on improved decision-making process if they don</a:t>
            </a:r>
            <a:r>
              <a:rPr lang="ja-JP" altLang="en-US" sz="1700">
                <a:latin typeface="Calibri" charset="0"/>
                <a:ea typeface="ＭＳ Ｐゴシック" charset="0"/>
                <a:cs typeface="ＭＳ Ｐゴシック" charset="0"/>
              </a:rPr>
              <a:t>’</a:t>
            </a:r>
            <a:r>
              <a:rPr lang="en-US" sz="1700">
                <a:latin typeface="Calibri" charset="0"/>
                <a:ea typeface="ＭＳ Ｐゴシック" charset="0"/>
                <a:cs typeface="ＭＳ Ｐゴシック" charset="0"/>
              </a:rPr>
              <a:t>t see how it can fit within the pressurized time frames that they experience.</a:t>
            </a:r>
          </a:p>
          <a:p>
            <a:pPr marL="0" indent="0">
              <a:lnSpc>
                <a:spcPct val="80000"/>
              </a:lnSpc>
            </a:pPr>
            <a:endParaRPr lang="en-US" sz="1700">
              <a:latin typeface="Calibri" charset="0"/>
              <a:ea typeface="ＭＳ Ｐゴシック" charset="0"/>
              <a:cs typeface="ＭＳ Ｐゴシック" charset="0"/>
            </a:endParaRPr>
          </a:p>
          <a:p>
            <a:pPr marL="0" indent="0">
              <a:lnSpc>
                <a:spcPct val="80000"/>
              </a:lnSpc>
            </a:pPr>
            <a:r>
              <a:rPr lang="en-US" sz="1700">
                <a:latin typeface="Calibri" charset="0"/>
                <a:ea typeface="ＭＳ Ｐゴシック" charset="0"/>
                <a:cs typeface="ＭＳ Ｐゴシック" charset="0"/>
              </a:rPr>
              <a:t>Therefore, this….or other approaches to this work…. Must be time-sensitive and adaptable…</a:t>
            </a:r>
          </a:p>
          <a:p>
            <a:pPr marL="0" indent="0">
              <a:lnSpc>
                <a:spcPct val="80000"/>
              </a:lnSpc>
            </a:pPr>
            <a:endParaRPr lang="en-US" sz="1700">
              <a:latin typeface="Calibri" charset="0"/>
              <a:ea typeface="ＭＳ Ｐゴシック" charset="0"/>
              <a:cs typeface="ＭＳ Ｐゴシック" charset="0"/>
            </a:endParaRPr>
          </a:p>
          <a:p>
            <a:pPr marL="0" indent="0">
              <a:lnSpc>
                <a:spcPct val="80000"/>
              </a:lnSpc>
            </a:pPr>
            <a:r>
              <a:rPr lang="en-US" sz="1700">
                <a:latin typeface="Calibri" charset="0"/>
                <a:ea typeface="ＭＳ Ｐゴシック" charset="0"/>
                <a:cs typeface="ＭＳ Ｐゴシック" charset="0"/>
              </a:rPr>
              <a:t>1</a:t>
            </a:r>
            <a:r>
              <a:rPr lang="en-US" sz="1700" baseline="30000">
                <a:latin typeface="Calibri" charset="0"/>
                <a:ea typeface="ＭＳ Ｐゴシック" charset="0"/>
                <a:cs typeface="ＭＳ Ｐゴシック" charset="0"/>
              </a:rPr>
              <a:t>st</a:t>
            </a:r>
            <a:r>
              <a:rPr lang="en-US" sz="1700">
                <a:latin typeface="Calibri" charset="0"/>
                <a:ea typeface="ＭＳ Ｐゴシック" charset="0"/>
                <a:cs typeface="ＭＳ Ｐゴシック" charset="0"/>
              </a:rPr>
              <a:t> answer to skepticism about the use of an approach like this…. </a:t>
            </a:r>
            <a:r>
              <a:rPr lang="ja-JP" altLang="en-US" sz="1700">
                <a:latin typeface="Calibri" charset="0"/>
                <a:ea typeface="ＭＳ Ｐゴシック" charset="0"/>
                <a:cs typeface="ＭＳ Ｐゴシック" charset="0"/>
              </a:rPr>
              <a:t>“</a:t>
            </a:r>
            <a:r>
              <a:rPr lang="en-US" sz="1700">
                <a:latin typeface="Calibri" charset="0"/>
                <a:ea typeface="ＭＳ Ｐゴシック" charset="0"/>
                <a:cs typeface="ＭＳ Ｐゴシック" charset="0"/>
              </a:rPr>
              <a:t>If you don</a:t>
            </a:r>
            <a:r>
              <a:rPr lang="ja-JP" altLang="en-US" sz="1700">
                <a:latin typeface="Calibri" charset="0"/>
                <a:ea typeface="ＭＳ Ｐゴシック" charset="0"/>
                <a:cs typeface="ＭＳ Ｐゴシック" charset="0"/>
              </a:rPr>
              <a:t>’</a:t>
            </a:r>
            <a:r>
              <a:rPr lang="en-US" sz="1700">
                <a:latin typeface="Calibri" charset="0"/>
                <a:ea typeface="ＭＳ Ｐゴシック" charset="0"/>
                <a:cs typeface="ＭＳ Ｐゴシック" charset="0"/>
              </a:rPr>
              <a:t>t have time to do it right, when do you have time to do it over.</a:t>
            </a:r>
            <a:r>
              <a:rPr lang="ja-JP" altLang="en-US" sz="1700">
                <a:latin typeface="Calibri" charset="0"/>
                <a:ea typeface="ＭＳ Ｐゴシック" charset="0"/>
                <a:cs typeface="ＭＳ Ｐゴシック" charset="0"/>
              </a:rPr>
              <a:t>”</a:t>
            </a:r>
            <a:endParaRPr lang="en-US" sz="1700">
              <a:latin typeface="Calibri" charset="0"/>
              <a:ea typeface="ＭＳ Ｐゴシック" charset="0"/>
              <a:cs typeface="ＭＳ Ｐゴシック" charset="0"/>
            </a:endParaRPr>
          </a:p>
          <a:p>
            <a:pPr marL="0" indent="0">
              <a:lnSpc>
                <a:spcPct val="80000"/>
              </a:lnSpc>
            </a:pPr>
            <a:endParaRPr lang="en-US" sz="1700">
              <a:latin typeface="Calibri" charset="0"/>
              <a:ea typeface="ＭＳ Ｐゴシック" charset="0"/>
              <a:cs typeface="ＭＳ Ｐゴシック" charset="0"/>
            </a:endParaRPr>
          </a:p>
          <a:p>
            <a:pPr marL="0" indent="0">
              <a:lnSpc>
                <a:spcPct val="80000"/>
              </a:lnSpc>
            </a:pPr>
            <a:r>
              <a:rPr lang="en-US" sz="1700">
                <a:latin typeface="Calibri" charset="0"/>
                <a:ea typeface="ＭＳ Ｐゴシック" charset="0"/>
                <a:cs typeface="ＭＳ Ｐゴシック" charset="0"/>
              </a:rPr>
              <a:t>2</a:t>
            </a:r>
            <a:r>
              <a:rPr lang="en-US" sz="1700" baseline="30000">
                <a:latin typeface="Calibri" charset="0"/>
                <a:ea typeface="ＭＳ Ｐゴシック" charset="0"/>
                <a:cs typeface="ＭＳ Ｐゴシック" charset="0"/>
              </a:rPr>
              <a:t>nd</a:t>
            </a:r>
            <a:r>
              <a:rPr lang="en-US" sz="1700">
                <a:latin typeface="Calibri" charset="0"/>
                <a:ea typeface="ＭＳ Ｐゴシック" charset="0"/>
                <a:cs typeface="ＭＳ Ｐゴシック" charset="0"/>
              </a:rPr>
              <a:t> answer…. It is simple to adapt the number of stops to the amount of time available to make the trip.  More detail in Participant Guide Pp. 31-33</a:t>
            </a:r>
          </a:p>
          <a:p>
            <a:pPr marL="0" indent="0">
              <a:lnSpc>
                <a:spcPct val="80000"/>
              </a:lnSpc>
            </a:pPr>
            <a:endParaRPr lang="en-US" sz="1700">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24161750">
              <a:spcBef>
                <a:spcPct val="0"/>
              </a:spcBef>
            </a:pPr>
            <a:endParaRPr lang="en-US" dirty="0">
              <a:latin typeface="Calibri" charset="0"/>
              <a:ea typeface="ＭＳ Ｐゴシック" charset="0"/>
              <a:cs typeface="ＭＳ Ｐゴシック" charset="0"/>
            </a:endParaRPr>
          </a:p>
          <a:p>
            <a:pPr marL="0" indent="-24161750">
              <a:spcBef>
                <a:spcPct val="0"/>
              </a:spcBef>
            </a:pPr>
            <a:endParaRPr lang="en-US" dirty="0">
              <a:latin typeface="Calibri" charset="0"/>
              <a:ea typeface="ＭＳ Ｐゴシック" charset="0"/>
              <a:cs typeface="ＭＳ Ｐゴシック" charset="0"/>
            </a:endParaRPr>
          </a:p>
        </p:txBody>
      </p:sp>
      <p:sp>
        <p:nvSpPr>
          <p:cNvPr id="1638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a:latin typeface="Calibri" charset="0"/>
            </a:endParaRPr>
          </a:p>
        </p:txBody>
      </p:sp>
      <p:sp>
        <p:nvSpPr>
          <p:cNvPr id="1638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latin typeface="Calibri" charset="0"/>
            </a:endParaRPr>
          </a:p>
        </p:txBody>
      </p:sp>
      <p:sp>
        <p:nvSpPr>
          <p:cNvPr id="16389" name="Slide Number Placeholder 5"/>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ＭＳ Ｐゴシック" charset="0"/>
                <a:cs typeface="ＭＳ Ｐゴシック" charset="0"/>
              </a:rPr>
              <a:t>Churchill quote</a:t>
            </a:r>
            <a:endParaRPr lang="en-US" dirty="0">
              <a:latin typeface="Calibri" charset="0"/>
              <a:ea typeface="ＭＳ Ｐゴシック" charset="0"/>
              <a:cs typeface="ＭＳ Ｐゴシック" charset="0"/>
            </a:endParaRP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24161750">
              <a:spcBef>
                <a:spcPct val="0"/>
              </a:spcBef>
            </a:pPr>
            <a:endParaRPr lang="en-US" dirty="0">
              <a:latin typeface="Calibri" charset="0"/>
              <a:ea typeface="ＭＳ Ｐゴシック" charset="0"/>
              <a:cs typeface="ＭＳ Ｐゴシック" charset="0"/>
            </a:endParaRPr>
          </a:p>
          <a:p>
            <a:pPr marL="0" indent="-24161750">
              <a:spcBef>
                <a:spcPct val="0"/>
              </a:spcBef>
            </a:pPr>
            <a:endParaRPr lang="en-US" dirty="0">
              <a:latin typeface="Calibri" charset="0"/>
              <a:ea typeface="ＭＳ Ｐゴシック" charset="0"/>
              <a:cs typeface="ＭＳ Ｐゴシック" charset="0"/>
            </a:endParaRPr>
          </a:p>
        </p:txBody>
      </p:sp>
      <p:sp>
        <p:nvSpPr>
          <p:cNvPr id="1638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a:latin typeface="Calibri" charset="0"/>
            </a:endParaRPr>
          </a:p>
        </p:txBody>
      </p:sp>
      <p:sp>
        <p:nvSpPr>
          <p:cNvPr id="1638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latin typeface="Calibri" charset="0"/>
            </a:endParaRPr>
          </a:p>
        </p:txBody>
      </p:sp>
      <p:sp>
        <p:nvSpPr>
          <p:cNvPr id="16389" name="Slide Number Placeholder 5"/>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p:txBody>
          <a:bodyPr/>
          <a:lstStyle/>
          <a:p>
            <a:pPr marL="0" indent="0" eaLnBrk="1" hangingPunct="1">
              <a:lnSpc>
                <a:spcPct val="80000"/>
              </a:lnSpc>
              <a:spcBef>
                <a:spcPct val="0"/>
              </a:spcBef>
            </a:pPr>
            <a:r>
              <a:rPr lang="en-US" sz="1800">
                <a:latin typeface="Calibri" charset="0"/>
                <a:ea typeface="ＭＳ Ｐゴシック" charset="0"/>
                <a:cs typeface="ＭＳ Ｐゴシック" charset="0"/>
              </a:rPr>
              <a:t>The materials have a number </a:t>
            </a:r>
            <a:r>
              <a:rPr lang="en-US" sz="1800" b="1">
                <a:latin typeface="Calibri" charset="0"/>
                <a:ea typeface="ＭＳ Ｐゴシック" charset="0"/>
                <a:cs typeface="ＭＳ Ｐゴシック" charset="0"/>
              </a:rPr>
              <a:t>of implementing worksheets </a:t>
            </a:r>
            <a:r>
              <a:rPr lang="en-US" sz="1800">
                <a:latin typeface="Calibri" charset="0"/>
                <a:ea typeface="ＭＳ Ｐゴシック" charset="0"/>
                <a:cs typeface="ＭＳ Ｐゴシック" charset="0"/>
              </a:rPr>
              <a:t>that guide the process. Today, I want to mention three …</a:t>
            </a:r>
          </a:p>
          <a:p>
            <a:pPr marL="0" indent="0" eaLnBrk="1" hangingPunct="1">
              <a:lnSpc>
                <a:spcPct val="80000"/>
              </a:lnSpc>
              <a:spcBef>
                <a:spcPct val="0"/>
              </a:spcBef>
            </a:pPr>
            <a:endParaRPr lang="en-US" sz="1800">
              <a:latin typeface="Calibri" charset="0"/>
              <a:ea typeface="ＭＳ Ｐゴシック" charset="0"/>
              <a:cs typeface="ＭＳ Ｐゴシック" charset="0"/>
            </a:endParaRPr>
          </a:p>
          <a:p>
            <a:pPr marL="0" indent="0" eaLnBrk="1" hangingPunct="1">
              <a:lnSpc>
                <a:spcPct val="80000"/>
              </a:lnSpc>
              <a:spcBef>
                <a:spcPct val="0"/>
              </a:spcBef>
            </a:pPr>
            <a:r>
              <a:rPr lang="en-US" sz="1800" b="1">
                <a:latin typeface="Calibri" charset="0"/>
                <a:ea typeface="ＭＳ Ｐゴシック" charset="0"/>
                <a:cs typeface="ＭＳ Ｐゴシック" charset="0"/>
              </a:rPr>
              <a:t>Decision Summary </a:t>
            </a:r>
            <a:r>
              <a:rPr lang="en-US" sz="1800">
                <a:latin typeface="Calibri" charset="0"/>
                <a:ea typeface="ＭＳ Ｐゴシック" charset="0"/>
                <a:cs typeface="ＭＳ Ｐゴシック" charset="0"/>
              </a:rPr>
              <a:t>Help with the implementation of the clear, values-based message to your audience about the integrity and conviction of your decision.</a:t>
            </a:r>
          </a:p>
          <a:p>
            <a:pPr marL="0" indent="0" eaLnBrk="1" hangingPunct="1">
              <a:lnSpc>
                <a:spcPct val="80000"/>
              </a:lnSpc>
              <a:spcBef>
                <a:spcPct val="0"/>
              </a:spcBef>
            </a:pPr>
            <a:endParaRPr lang="en-US" sz="1800">
              <a:latin typeface="Calibri" charset="0"/>
              <a:ea typeface="ＭＳ Ｐゴシック" charset="0"/>
              <a:cs typeface="ＭＳ Ｐゴシック" charset="0"/>
            </a:endParaRPr>
          </a:p>
          <a:p>
            <a:pPr marL="0" indent="0" eaLnBrk="1" hangingPunct="1">
              <a:lnSpc>
                <a:spcPct val="80000"/>
              </a:lnSpc>
              <a:spcBef>
                <a:spcPct val="0"/>
              </a:spcBef>
            </a:pPr>
            <a:r>
              <a:rPr lang="en-US" sz="1800" b="1">
                <a:latin typeface="Calibri" charset="0"/>
                <a:ea typeface="ＭＳ Ｐゴシック" charset="0"/>
                <a:cs typeface="ＭＳ Ｐゴシック" charset="0"/>
              </a:rPr>
              <a:t>Time Map  </a:t>
            </a:r>
            <a:r>
              <a:rPr lang="en-US" sz="1800">
                <a:latin typeface="Calibri" charset="0"/>
                <a:ea typeface="ＭＳ Ｐゴシック" charset="0"/>
                <a:cs typeface="ＭＳ Ｐゴシック" charset="0"/>
              </a:rPr>
              <a:t>A map to scale the VIA process to broader, more complex issues and to urgent, time compressed situations.</a:t>
            </a:r>
          </a:p>
          <a:p>
            <a:pPr marL="0" indent="0" eaLnBrk="1" hangingPunct="1">
              <a:lnSpc>
                <a:spcPct val="80000"/>
              </a:lnSpc>
              <a:spcBef>
                <a:spcPct val="0"/>
              </a:spcBef>
            </a:pPr>
            <a:endParaRPr lang="en-US" sz="1800">
              <a:latin typeface="Calibri" charset="0"/>
              <a:ea typeface="ＭＳ Ｐゴシック" charset="0"/>
              <a:cs typeface="ＭＳ Ｐゴシック" charset="0"/>
            </a:endParaRPr>
          </a:p>
          <a:p>
            <a:pPr marL="0" indent="0" eaLnBrk="1" hangingPunct="1">
              <a:lnSpc>
                <a:spcPct val="80000"/>
              </a:lnSpc>
              <a:spcBef>
                <a:spcPct val="0"/>
              </a:spcBef>
            </a:pPr>
            <a:r>
              <a:rPr lang="en-US" sz="1800" b="1">
                <a:latin typeface="Calibri" charset="0"/>
                <a:ea typeface="ＭＳ Ｐゴシック" charset="0"/>
                <a:cs typeface="ＭＳ Ｐゴシック" charset="0"/>
              </a:rPr>
              <a:t>One Pager  </a:t>
            </a:r>
            <a:r>
              <a:rPr lang="en-US" sz="1800">
                <a:latin typeface="Calibri" charset="0"/>
                <a:ea typeface="ＭＳ Ｐゴシック" charset="0"/>
                <a:cs typeface="ＭＳ Ｐゴシック" charset="0"/>
              </a:rPr>
              <a:t>Structure for the preparation necessary for a deliberate, productive dialogue about the values that will guide a difficult choice.</a:t>
            </a:r>
          </a:p>
          <a:p>
            <a:pPr marL="0" indent="0" eaLnBrk="1" hangingPunct="1">
              <a:lnSpc>
                <a:spcPct val="80000"/>
              </a:lnSpc>
              <a:spcBef>
                <a:spcPct val="0"/>
              </a:spcBef>
            </a:pPr>
            <a:endParaRPr lang="en-US" sz="1800">
              <a:latin typeface="Calibri" charset="0"/>
              <a:ea typeface="ＭＳ Ｐゴシック" charset="0"/>
              <a:cs typeface="ＭＳ Ｐゴシック" charset="0"/>
            </a:endParaRPr>
          </a:p>
          <a:p>
            <a:pPr marL="0" indent="0" eaLnBrk="1" hangingPunct="1">
              <a:lnSpc>
                <a:spcPct val="80000"/>
              </a:lnSpc>
              <a:spcBef>
                <a:spcPct val="0"/>
              </a:spcBef>
            </a:pPr>
            <a:r>
              <a:rPr lang="en-US" sz="1800" b="1">
                <a:latin typeface="Calibri" charset="0"/>
                <a:ea typeface="ＭＳ Ｐゴシック" charset="0"/>
                <a:cs typeface="ＭＳ Ｐゴシック" charset="0"/>
              </a:rPr>
              <a:t>Detailed Instructions </a:t>
            </a:r>
            <a:r>
              <a:rPr lang="en-US" sz="1800">
                <a:latin typeface="Calibri" charset="0"/>
                <a:ea typeface="ＭＳ Ｐゴシック" charset="0"/>
                <a:cs typeface="ＭＳ Ｐゴシック" charset="0"/>
              </a:rPr>
              <a:t>Additional support for using the process on your own, step-by-step </a:t>
            </a:r>
          </a:p>
          <a:p>
            <a:pPr marL="0" indent="0" eaLnBrk="1" hangingPunct="1">
              <a:lnSpc>
                <a:spcPct val="80000"/>
              </a:lnSpc>
              <a:spcBef>
                <a:spcPct val="0"/>
              </a:spcBef>
            </a:pPr>
            <a:endParaRPr lang="en-US" sz="1800">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p:spPr>
        <p:txBody>
          <a:bodyPr/>
          <a:lstStyle/>
          <a:p>
            <a:r>
              <a:rPr lang="en-US" smtClean="0">
                <a:ea typeface="ＭＳ Ｐゴシック" charset="-128"/>
                <a:cs typeface="ＭＳ Ｐゴシック" charset="-128"/>
              </a:rPr>
              <a:t>Types of barriers…. Stone walls, Deception, Attacks</a:t>
            </a:r>
          </a:p>
          <a:p>
            <a:endParaRPr lang="en-US" smtClean="0">
              <a:ea typeface="ＭＳ Ｐゴシック" charset="-128"/>
              <a:cs typeface="ＭＳ Ｐゴシック" charset="-128"/>
            </a:endParaRPr>
          </a:p>
          <a:p>
            <a:r>
              <a:rPr lang="en-US" smtClean="0">
                <a:ea typeface="ＭＳ Ｐゴシック" charset="-128"/>
                <a:cs typeface="ＭＳ Ｐゴシック" charset="-128"/>
              </a:rPr>
              <a:t>Approaches…. AOM 59  </a:t>
            </a:r>
          </a:p>
          <a:p>
            <a:endParaRPr lang="en-US" smtClean="0">
              <a:ea typeface="ＭＳ Ｐゴシック" charset="-128"/>
              <a:cs typeface="ＭＳ Ｐゴシック" charset="-128"/>
            </a:endParaRPr>
          </a:p>
          <a:p>
            <a:pPr>
              <a:buFontTx/>
              <a:buChar char="-"/>
            </a:pPr>
            <a:r>
              <a:rPr lang="en-US" smtClean="0">
                <a:ea typeface="ＭＳ Ｐゴシック" charset="-128"/>
                <a:cs typeface="ＭＳ Ｐゴシック" charset="-128"/>
              </a:rPr>
              <a:t>Perspective</a:t>
            </a:r>
          </a:p>
          <a:p>
            <a:pPr>
              <a:buFontTx/>
              <a:buChar char="-"/>
            </a:pPr>
            <a:r>
              <a:rPr lang="en-US" smtClean="0">
                <a:ea typeface="ＭＳ Ｐゴシック" charset="-128"/>
                <a:cs typeface="ＭＳ Ｐゴシック" charset="-128"/>
              </a:rPr>
              <a:t> Resources</a:t>
            </a:r>
          </a:p>
          <a:p>
            <a:pPr>
              <a:buFontTx/>
              <a:buChar char="-"/>
            </a:pPr>
            <a:r>
              <a:rPr lang="en-US" smtClean="0">
                <a:ea typeface="ＭＳ Ｐゴシック" charset="-128"/>
                <a:cs typeface="ＭＳ Ｐゴシック" charset="-128"/>
              </a:rPr>
              <a:t> Pace/Procedures</a:t>
            </a:r>
          </a:p>
        </p:txBody>
      </p:sp>
      <p:sp>
        <p:nvSpPr>
          <p:cNvPr id="4" name="Footer Placeholder 3"/>
          <p:cNvSpPr>
            <a:spLocks noGrp="1"/>
          </p:cNvSpPr>
          <p:nvPr>
            <p:ph type="ftr" sz="quarter" idx="4"/>
          </p:nvPr>
        </p:nvSpPr>
        <p:spPr/>
        <p:txBody>
          <a:bodyPr/>
          <a:lstStyle/>
          <a:p>
            <a:pPr>
              <a:defRPr/>
            </a:pPr>
            <a:r>
              <a:rPr lang="en-US"/>
              <a:t>Transforming Conflict: the Art of Mediation © 2009 Mark Bennett   PAGE __</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pPr>
            <a:r>
              <a:rPr lang="en-US" sz="2400" b="1">
                <a:latin typeface="Calibri" charset="0"/>
                <a:ea typeface="ＭＳ Ｐゴシック" charset="0"/>
                <a:cs typeface="ＭＳ Ｐゴシック" charset="0"/>
              </a:rPr>
              <a:t>Quote</a:t>
            </a:r>
            <a:r>
              <a:rPr lang="en-US" sz="2400">
                <a:latin typeface="Calibri" charset="0"/>
                <a:ea typeface="ＭＳ Ｐゴシック" charset="0"/>
                <a:cs typeface="ＭＳ Ｐゴシック" charset="0"/>
              </a:rPr>
              <a:t> </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Not everything that can be counted counts. Not everything that counts can be counted</a:t>
            </a:r>
            <a:r>
              <a:rPr lang="ja-JP" altLang="en-US" sz="2400">
                <a:latin typeface="Calibri" charset="0"/>
                <a:ea typeface="ＭＳ Ｐゴシック" charset="0"/>
                <a:cs typeface="ＭＳ Ｐゴシック" charset="0"/>
              </a:rPr>
              <a:t>”</a:t>
            </a:r>
            <a:endParaRPr lang="en-US" sz="2400">
              <a:latin typeface="Calibri" charset="0"/>
              <a:ea typeface="ＭＳ Ｐゴシック" charset="0"/>
              <a:cs typeface="ＭＳ Ｐゴシック" charset="0"/>
            </a:endParaRPr>
          </a:p>
          <a:p>
            <a:pPr marL="0" indent="0" eaLnBrk="1" hangingPunct="1">
              <a:spcBef>
                <a:spcPct val="0"/>
              </a:spcBef>
            </a:pPr>
            <a:r>
              <a:rPr lang="en-US" sz="2400">
                <a:latin typeface="Calibri" charset="0"/>
                <a:ea typeface="ＭＳ Ｐゴシック" charset="0"/>
                <a:cs typeface="ＭＳ Ｐゴシック" charset="0"/>
              </a:rPr>
              <a:t>	 Sign </a:t>
            </a:r>
            <a:r>
              <a:rPr lang="en-US" sz="2400" b="1">
                <a:latin typeface="Calibri" charset="0"/>
                <a:ea typeface="ＭＳ Ｐゴシック" charset="0"/>
                <a:cs typeface="ＭＳ Ｐゴシック" charset="0"/>
              </a:rPr>
              <a:t>Einstein</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s office </a:t>
            </a:r>
          </a:p>
          <a:p>
            <a:pPr marL="0" indent="0" eaLnBrk="1" hangingPunct="1">
              <a:spcBef>
                <a:spcPct val="0"/>
              </a:spcBef>
            </a:pPr>
            <a:endParaRPr lang="en-US" sz="2400">
              <a:latin typeface="Calibri" charset="0"/>
              <a:ea typeface="ＭＳ Ｐゴシック" charset="0"/>
              <a:cs typeface="ＭＳ Ｐゴシック" charset="0"/>
            </a:endParaRPr>
          </a:p>
          <a:p>
            <a:pPr marL="0" indent="0" eaLnBrk="1" hangingPunct="1">
              <a:spcBef>
                <a:spcPct val="0"/>
              </a:spcBef>
            </a:pPr>
            <a:r>
              <a:rPr lang="en-US" sz="2400">
                <a:latin typeface="Calibri" charset="0"/>
                <a:ea typeface="ＭＳ Ｐゴシック" charset="0"/>
                <a:cs typeface="ＭＳ Ｐゴシック" charset="0"/>
              </a:rPr>
              <a:t>This step in the VIA asks you to consider all the available options and determine which one the </a:t>
            </a:r>
            <a:r>
              <a:rPr lang="en-US" sz="2400" b="1">
                <a:latin typeface="Calibri" charset="0"/>
                <a:ea typeface="ＭＳ Ｐゴシック" charset="0"/>
                <a:cs typeface="ＭＳ Ｐゴシック" charset="0"/>
              </a:rPr>
              <a:t>guiding values point to most directly</a:t>
            </a:r>
          </a:p>
          <a:p>
            <a:pPr marL="0" indent="0" eaLnBrk="1" hangingPunct="1">
              <a:spcBef>
                <a:spcPct val="0"/>
              </a:spcBef>
            </a:pPr>
            <a:endParaRPr lang="en-US" sz="2400">
              <a:latin typeface="Calibri" charset="0"/>
              <a:ea typeface="ＭＳ Ｐゴシック" charset="0"/>
              <a:cs typeface="ＭＳ Ｐゴシック" charset="0"/>
            </a:endParaRPr>
          </a:p>
          <a:p>
            <a:pPr marL="0" indent="0" eaLnBrk="1" hangingPunct="1">
              <a:spcBef>
                <a:spcPct val="0"/>
              </a:spcBef>
            </a:pPr>
            <a:r>
              <a:rPr lang="en-US" sz="2400">
                <a:latin typeface="Calibri" charset="0"/>
                <a:ea typeface="ＭＳ Ｐゴシック" charset="0"/>
                <a:cs typeface="ＭＳ Ｐゴシック" charset="0"/>
              </a:rPr>
              <a:t>Another image…. </a:t>
            </a:r>
            <a:r>
              <a:rPr lang="en-US" sz="2400" b="1">
                <a:latin typeface="Calibri" charset="0"/>
                <a:ea typeface="ＭＳ Ｐゴシック" charset="0"/>
                <a:cs typeface="ＭＳ Ｐゴシック" charset="0"/>
              </a:rPr>
              <a:t>Dovetail joint</a:t>
            </a:r>
          </a:p>
          <a:p>
            <a:pPr marL="0" indent="0" eaLnBrk="1" hangingPunct="1">
              <a:spcBef>
                <a:spcPct val="0"/>
              </a:spcBef>
            </a:pPr>
            <a:endParaRPr lang="en-US" sz="2400">
              <a:latin typeface="Calibri" charset="0"/>
              <a:ea typeface="ＭＳ Ｐゴシック" charset="0"/>
              <a:cs typeface="ＭＳ Ｐゴシック" charset="0"/>
            </a:endParaRPr>
          </a:p>
        </p:txBody>
      </p:sp>
      <p:sp>
        <p:nvSpPr>
          <p:cNvPr id="39940"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alibri" charset="0"/>
              </a:rPr>
              <a:t>Integrity is a Journey: Values In Action  Copyright 2007, Mark Bennett and Joan McIver Gibson PAGE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spcBef>
                <a:spcPct val="0"/>
              </a:spcBef>
            </a:pPr>
            <a:r>
              <a:rPr lang="en-US" sz="1700" dirty="0">
                <a:latin typeface="Calibri" charset="0"/>
                <a:ea typeface="ＭＳ Ｐゴシック" charset="0"/>
                <a:cs typeface="ＭＳ Ｐゴシック" charset="0"/>
              </a:rPr>
              <a:t>There are five assumptions about the real nature of decision making that underlie the VIA process.</a:t>
            </a:r>
          </a:p>
          <a:p>
            <a:pPr marL="0" indent="0" eaLnBrk="1" hangingPunct="1">
              <a:lnSpc>
                <a:spcPct val="90000"/>
              </a:lnSpc>
              <a:spcBef>
                <a:spcPct val="0"/>
              </a:spcBef>
            </a:pPr>
            <a:endParaRPr lang="en-US" sz="1700" dirty="0">
              <a:latin typeface="Calibri" charset="0"/>
              <a:ea typeface="ＭＳ Ｐゴシック" charset="0"/>
              <a:cs typeface="ＭＳ Ｐゴシック" charset="0"/>
            </a:endParaRPr>
          </a:p>
          <a:p>
            <a:pPr marL="0" indent="0" eaLnBrk="1" hangingPunct="1">
              <a:lnSpc>
                <a:spcPct val="90000"/>
              </a:lnSpc>
              <a:spcBef>
                <a:spcPct val="0"/>
              </a:spcBef>
            </a:pPr>
            <a:r>
              <a:rPr lang="en-US" sz="1700" dirty="0">
                <a:latin typeface="Calibri" charset="0"/>
                <a:ea typeface="ＭＳ Ｐゴシック" charset="0"/>
                <a:cs typeface="ＭＳ Ｐゴシック" charset="0"/>
              </a:rPr>
              <a:t>The </a:t>
            </a:r>
            <a:r>
              <a:rPr lang="en-US" sz="1700" b="1" dirty="0">
                <a:latin typeface="Calibri" charset="0"/>
                <a:ea typeface="ＭＳ Ｐゴシック" charset="0"/>
                <a:cs typeface="ＭＳ Ｐゴシック" charset="0"/>
              </a:rPr>
              <a:t>beginning of wisdom </a:t>
            </a:r>
            <a:r>
              <a:rPr lang="en-US" sz="1700" dirty="0">
                <a:latin typeface="Calibri" charset="0"/>
                <a:ea typeface="ＭＳ Ｐゴシック" charset="0"/>
                <a:cs typeface="ＭＳ Ｐゴシック" charset="0"/>
              </a:rPr>
              <a:t>is a humble admission that each of us has a limited perspective or lens. However, we can use the perspectives of others to focus our lens and improve our perspective.</a:t>
            </a:r>
          </a:p>
          <a:p>
            <a:pPr marL="0" indent="0" eaLnBrk="1" hangingPunct="1">
              <a:lnSpc>
                <a:spcPct val="90000"/>
              </a:lnSpc>
              <a:spcBef>
                <a:spcPct val="0"/>
              </a:spcBef>
            </a:pPr>
            <a:endParaRPr lang="en-US" sz="1700" b="1" dirty="0">
              <a:latin typeface="Calibri" charset="0"/>
              <a:ea typeface="ＭＳ Ｐゴシック" charset="0"/>
              <a:cs typeface="ＭＳ Ｐゴシック" charset="0"/>
            </a:endParaRPr>
          </a:p>
          <a:p>
            <a:pPr marL="0" indent="0" eaLnBrk="1" hangingPunct="1">
              <a:lnSpc>
                <a:spcPct val="90000"/>
              </a:lnSpc>
              <a:spcBef>
                <a:spcPct val="0"/>
              </a:spcBef>
            </a:pPr>
            <a:r>
              <a:rPr lang="en-US" sz="1700" b="1" dirty="0">
                <a:latin typeface="Calibri" charset="0"/>
                <a:ea typeface="ＭＳ Ｐゴシック" charset="0"/>
                <a:cs typeface="ＭＳ Ｐゴシック" charset="0"/>
              </a:rPr>
              <a:t>A good decision making process grapples with the reality of multiple, limited perspectives and engages them, through dialogue, to see more clearly.</a:t>
            </a:r>
          </a:p>
          <a:p>
            <a:pPr marL="0" indent="0" eaLnBrk="1" hangingPunct="1">
              <a:lnSpc>
                <a:spcPct val="90000"/>
              </a:lnSpc>
              <a:spcBef>
                <a:spcPct val="0"/>
              </a:spcBef>
            </a:pPr>
            <a:endParaRPr lang="en-US" sz="1700" b="1" dirty="0">
              <a:latin typeface="Calibri" charset="0"/>
              <a:ea typeface="ＭＳ Ｐゴシック" charset="0"/>
              <a:cs typeface="ＭＳ Ｐゴシック" charset="0"/>
            </a:endParaRPr>
          </a:p>
          <a:p>
            <a:pPr marL="0" indent="0" eaLnBrk="1" hangingPunct="1">
              <a:lnSpc>
                <a:spcPct val="90000"/>
              </a:lnSpc>
              <a:spcBef>
                <a:spcPct val="0"/>
              </a:spcBef>
            </a:pPr>
            <a:endParaRPr lang="en-US" sz="1700" b="1" dirty="0">
              <a:latin typeface="Calibri" charset="0"/>
              <a:ea typeface="ＭＳ Ｐゴシック" charset="0"/>
              <a:cs typeface="ＭＳ Ｐゴシック" charset="0"/>
            </a:endParaRPr>
          </a:p>
          <a:p>
            <a:pPr marL="0" indent="0" eaLnBrk="1" hangingPunct="1">
              <a:lnSpc>
                <a:spcPct val="90000"/>
              </a:lnSpc>
              <a:spcBef>
                <a:spcPct val="0"/>
              </a:spcBef>
            </a:pPr>
            <a:endParaRPr lang="en-US" sz="1700" dirty="0">
              <a:latin typeface="Calibri" charset="0"/>
              <a:ea typeface="ＭＳ Ｐゴシック" charset="0"/>
              <a:cs typeface="ＭＳ Ｐゴシック" charset="0"/>
            </a:endParaRPr>
          </a:p>
          <a:p>
            <a:pPr marL="0" indent="0" eaLnBrk="1" hangingPunct="1">
              <a:lnSpc>
                <a:spcPct val="90000"/>
              </a:lnSpc>
              <a:spcBef>
                <a:spcPct val="0"/>
              </a:spcBef>
            </a:pPr>
            <a:endParaRPr lang="en-US" sz="1700"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pPr>
              <a:defRPr/>
            </a:pPr>
            <a:fld id="{10333EC2-24C0-044C-A831-4DF917E73A38}" type="datetime1">
              <a:rPr lang="en-US" smtClean="0"/>
              <a:pPr>
                <a:defRPr/>
              </a:pPr>
              <a:t>3/19/13</a:t>
            </a:fld>
            <a:endParaRPr lang="en-US"/>
          </a:p>
        </p:txBody>
      </p:sp>
      <p:sp>
        <p:nvSpPr>
          <p:cNvPr id="16" name="Slide Number Placeholder 15"/>
          <p:cNvSpPr>
            <a:spLocks noGrp="1"/>
          </p:cNvSpPr>
          <p:nvPr>
            <p:ph type="sldNum" sz="quarter" idx="11"/>
          </p:nvPr>
        </p:nvSpPr>
        <p:spPr/>
        <p:txBody>
          <a:bodyPr/>
          <a:lstStyle/>
          <a:p>
            <a:pPr>
              <a:defRPr/>
            </a:pPr>
            <a:fld id="{CDA7F84F-D21C-9043-AB3C-9E01B2258CFF}"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9EF47F0-0C8F-9A45-AF57-228E69176EAB}" type="datetime1">
              <a:rPr lang="en-US" smtClean="0"/>
              <a:pPr>
                <a:defRPr/>
              </a:pPr>
              <a:t>3/19/13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275B46-8DC3-D24B-8C38-99DF8182CAC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278A9FF-A1AF-F642-9A43-890CD47B2F1C}" type="datetime1">
              <a:rPr lang="en-US" smtClean="0"/>
              <a:pPr>
                <a:defRPr/>
              </a:pPr>
              <a:t>3/19/13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31A4EF-F1D3-9542-9A4D-A3026DE4A00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0333EC2-24C0-044C-A831-4DF917E73A38}" type="datetime1">
              <a:rPr lang="en-US" smtClean="0"/>
              <a:pPr>
                <a:defRPr/>
              </a:pPr>
              <a:t>3/19/13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A7F84F-D21C-9043-AB3C-9E01B2258CFF}" type="slidenum">
              <a:rPr lang="en-US" smtClean="0"/>
              <a:pPr>
                <a:defRPr/>
              </a:pPr>
              <a:t>‹#›</a:t>
            </a:fld>
            <a:endParaRPr lang="en-US"/>
          </a:p>
        </p:txBody>
      </p:sp>
    </p:spTree>
    <p:extLst>
      <p:ext uri="{BB962C8B-B14F-4D97-AF65-F5344CB8AC3E}">
        <p14:creationId xmlns:p14="http://schemas.microsoft.com/office/powerpoint/2010/main" val="297778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F441CE0-B686-AD47-84DA-1B35F324315D}" type="datetime1">
              <a:rPr lang="en-US" smtClean="0"/>
              <a:pPr>
                <a:defRPr/>
              </a:pPr>
              <a:t>3/19/13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D744DB-E6D7-2B4C-83FC-9481C2159260}" type="slidenum">
              <a:rPr lang="en-US" smtClean="0"/>
              <a:pPr>
                <a:defRPr/>
              </a:pPr>
              <a:t>‹#›</a:t>
            </a:fld>
            <a:endParaRPr lang="en-US"/>
          </a:p>
        </p:txBody>
      </p:sp>
    </p:spTree>
    <p:extLst>
      <p:ext uri="{BB962C8B-B14F-4D97-AF65-F5344CB8AC3E}">
        <p14:creationId xmlns:p14="http://schemas.microsoft.com/office/powerpoint/2010/main" val="76031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9D4D349-A640-AF4F-9BA0-C0CB6CE42422}" type="datetime1">
              <a:rPr lang="en-US" smtClean="0"/>
              <a:pPr>
                <a:defRPr/>
              </a:pPr>
              <a:t>3/19/13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93217D-8094-3345-9768-87AC2DBCFD9F}" type="slidenum">
              <a:rPr lang="en-US" smtClean="0"/>
              <a:pPr>
                <a:defRPr/>
              </a:pPr>
              <a:t>‹#›</a:t>
            </a:fld>
            <a:endParaRPr lang="en-US"/>
          </a:p>
        </p:txBody>
      </p:sp>
    </p:spTree>
    <p:extLst>
      <p:ext uri="{BB962C8B-B14F-4D97-AF65-F5344CB8AC3E}">
        <p14:creationId xmlns:p14="http://schemas.microsoft.com/office/powerpoint/2010/main" val="1401763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58FDFD1-0AB0-7A41-81C1-0B36CD353587}" type="datetime1">
              <a:rPr lang="en-US" smtClean="0"/>
              <a:pPr>
                <a:defRPr/>
              </a:pPr>
              <a:t>3/19/13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010E56-FE9C-EE48-8425-88AD1522E59F}" type="slidenum">
              <a:rPr lang="en-US" smtClean="0"/>
              <a:pPr>
                <a:defRPr/>
              </a:pPr>
              <a:t>‹#›</a:t>
            </a:fld>
            <a:endParaRPr lang="en-US"/>
          </a:p>
        </p:txBody>
      </p:sp>
    </p:spTree>
    <p:extLst>
      <p:ext uri="{BB962C8B-B14F-4D97-AF65-F5344CB8AC3E}">
        <p14:creationId xmlns:p14="http://schemas.microsoft.com/office/powerpoint/2010/main" val="186811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4D720D5-8804-2D40-9055-898E91ACED1F}" type="datetime1">
              <a:rPr lang="en-US" smtClean="0"/>
              <a:pPr>
                <a:defRPr/>
              </a:pPr>
              <a:t>3/19/13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16DE77-5B0F-2B47-9B08-F4C1D93A56F4}" type="slidenum">
              <a:rPr lang="en-US" smtClean="0"/>
              <a:pPr>
                <a:defRPr/>
              </a:pPr>
              <a:t>‹#›</a:t>
            </a:fld>
            <a:endParaRPr lang="en-US"/>
          </a:p>
        </p:txBody>
      </p:sp>
    </p:spTree>
    <p:extLst>
      <p:ext uri="{BB962C8B-B14F-4D97-AF65-F5344CB8AC3E}">
        <p14:creationId xmlns:p14="http://schemas.microsoft.com/office/powerpoint/2010/main" val="1597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436019D-D131-6945-A650-4644E0E329E7}" type="datetime1">
              <a:rPr lang="en-US" smtClean="0"/>
              <a:pPr>
                <a:defRPr/>
              </a:pPr>
              <a:t>3/19/13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D9E0517-579F-6347-B1C7-0FB18736F4E9}" type="slidenum">
              <a:rPr lang="en-US" smtClean="0"/>
              <a:pPr>
                <a:defRPr/>
              </a:pPr>
              <a:t>‹#›</a:t>
            </a:fld>
            <a:endParaRPr lang="en-US"/>
          </a:p>
        </p:txBody>
      </p:sp>
    </p:spTree>
    <p:extLst>
      <p:ext uri="{BB962C8B-B14F-4D97-AF65-F5344CB8AC3E}">
        <p14:creationId xmlns:p14="http://schemas.microsoft.com/office/powerpoint/2010/main" val="337110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3CC1A4-BE23-F148-A883-E0A6FE2C31D0}" type="datetime1">
              <a:rPr lang="en-US" smtClean="0"/>
              <a:pPr>
                <a:defRPr/>
              </a:pPr>
              <a:t>3/19/13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756192A-E1A9-C741-B8AC-BB403E9CEB8C}" type="slidenum">
              <a:rPr lang="en-US" smtClean="0"/>
              <a:pPr>
                <a:defRPr/>
              </a:pPr>
              <a:t>‹#›</a:t>
            </a:fld>
            <a:endParaRPr lang="en-US"/>
          </a:p>
        </p:txBody>
      </p:sp>
    </p:spTree>
    <p:extLst>
      <p:ext uri="{BB962C8B-B14F-4D97-AF65-F5344CB8AC3E}">
        <p14:creationId xmlns:p14="http://schemas.microsoft.com/office/powerpoint/2010/main" val="3349770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9DF7E86-E7AE-3241-A765-865DC0079E98}" type="datetime1">
              <a:rPr lang="en-US" smtClean="0"/>
              <a:pPr>
                <a:defRPr/>
              </a:pPr>
              <a:t>3/19/13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5059F-BA72-4B45-A3F4-A25EC08D821F}" type="slidenum">
              <a:rPr lang="en-US" smtClean="0"/>
              <a:pPr>
                <a:defRPr/>
              </a:pPr>
              <a:t>‹#›</a:t>
            </a:fld>
            <a:endParaRPr lang="en-US"/>
          </a:p>
        </p:txBody>
      </p:sp>
    </p:spTree>
    <p:extLst>
      <p:ext uri="{BB962C8B-B14F-4D97-AF65-F5344CB8AC3E}">
        <p14:creationId xmlns:p14="http://schemas.microsoft.com/office/powerpoint/2010/main" val="17246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pPr>
              <a:defRPr/>
            </a:pPr>
            <a:fld id="{7F441CE0-B686-AD47-84DA-1B35F324315D}" type="datetime1">
              <a:rPr lang="en-US" smtClean="0"/>
              <a:pPr>
                <a:defRPr/>
              </a:pPr>
              <a:t>3/19/13</a:t>
            </a:fld>
            <a:endParaRPr lang="en-US"/>
          </a:p>
        </p:txBody>
      </p:sp>
      <p:sp>
        <p:nvSpPr>
          <p:cNvPr id="15" name="Slide Number Placeholder 14"/>
          <p:cNvSpPr>
            <a:spLocks noGrp="1"/>
          </p:cNvSpPr>
          <p:nvPr>
            <p:ph type="sldNum" sz="quarter" idx="11"/>
          </p:nvPr>
        </p:nvSpPr>
        <p:spPr/>
        <p:txBody>
          <a:bodyPr/>
          <a:lstStyle/>
          <a:p>
            <a:pPr>
              <a:defRPr/>
            </a:pPr>
            <a:fld id="{66D744DB-E6D7-2B4C-83FC-9481C2159260}" type="slidenum">
              <a:rPr lang="en-US" smtClean="0"/>
              <a:pPr>
                <a:defRPr/>
              </a:pPr>
              <a:t>‹#›</a:t>
            </a:fld>
            <a:endParaRPr lang="en-US"/>
          </a:p>
        </p:txBody>
      </p:sp>
      <p:sp>
        <p:nvSpPr>
          <p:cNvPr id="16" name="Footer Placeholder 15"/>
          <p:cNvSpPr>
            <a:spLocks noGrp="1"/>
          </p:cNvSpPr>
          <p:nvPr>
            <p:ph type="ftr" sz="quarter" idx="12"/>
          </p:nvPr>
        </p:nvSpPr>
        <p:spPr/>
        <p:txBody>
          <a:body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D97E824-D464-9E41-BA0C-F1E24AE21BF8}" type="datetime1">
              <a:rPr lang="en-US" smtClean="0"/>
              <a:pPr>
                <a:defRPr/>
              </a:pPr>
              <a:t>3/19/13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05024B-D6EA-D44F-B3D1-DE199268B248}" type="slidenum">
              <a:rPr lang="en-US" smtClean="0"/>
              <a:pPr>
                <a:defRPr/>
              </a:pPr>
              <a:t>‹#›</a:t>
            </a:fld>
            <a:endParaRPr lang="en-US"/>
          </a:p>
        </p:txBody>
      </p:sp>
    </p:spTree>
    <p:extLst>
      <p:ext uri="{BB962C8B-B14F-4D97-AF65-F5344CB8AC3E}">
        <p14:creationId xmlns:p14="http://schemas.microsoft.com/office/powerpoint/2010/main" val="1420303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9EF47F0-0C8F-9A45-AF57-228E69176EAB}" type="datetime1">
              <a:rPr lang="en-US" smtClean="0"/>
              <a:pPr>
                <a:defRPr/>
              </a:pPr>
              <a:t>3/19/13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275B46-8DC3-D24B-8C38-99DF8182CAC5}" type="slidenum">
              <a:rPr lang="en-US" smtClean="0"/>
              <a:pPr>
                <a:defRPr/>
              </a:pPr>
              <a:t>‹#›</a:t>
            </a:fld>
            <a:endParaRPr lang="en-US"/>
          </a:p>
        </p:txBody>
      </p:sp>
    </p:spTree>
    <p:extLst>
      <p:ext uri="{BB962C8B-B14F-4D97-AF65-F5344CB8AC3E}">
        <p14:creationId xmlns:p14="http://schemas.microsoft.com/office/powerpoint/2010/main" val="382197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278A9FF-A1AF-F642-9A43-890CD47B2F1C}" type="datetime1">
              <a:rPr lang="en-US" smtClean="0"/>
              <a:pPr>
                <a:defRPr/>
              </a:pPr>
              <a:t>3/19/13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31A4EF-F1D3-9542-9A4D-A3026DE4A00C}" type="slidenum">
              <a:rPr lang="en-US" smtClean="0"/>
              <a:pPr>
                <a:defRPr/>
              </a:pPr>
              <a:t>‹#›</a:t>
            </a:fld>
            <a:endParaRPr lang="en-US"/>
          </a:p>
        </p:txBody>
      </p:sp>
    </p:spTree>
    <p:extLst>
      <p:ext uri="{BB962C8B-B14F-4D97-AF65-F5344CB8AC3E}">
        <p14:creationId xmlns:p14="http://schemas.microsoft.com/office/powerpoint/2010/main" val="388528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pPr>
              <a:defRPr/>
            </a:pPr>
            <a:fld id="{19D4D349-A640-AF4F-9BA0-C0CB6CE42422}" type="datetime1">
              <a:rPr lang="en-US" smtClean="0"/>
              <a:pPr>
                <a:defRPr/>
              </a:pPr>
              <a:t>3/19/13</a:t>
            </a:fld>
            <a:endParaRPr lang="en-US"/>
          </a:p>
        </p:txBody>
      </p:sp>
      <p:sp>
        <p:nvSpPr>
          <p:cNvPr id="13" name="Slide Number Placeholder 12"/>
          <p:cNvSpPr>
            <a:spLocks noGrp="1"/>
          </p:cNvSpPr>
          <p:nvPr>
            <p:ph type="sldNum" sz="quarter" idx="11"/>
          </p:nvPr>
        </p:nvSpPr>
        <p:spPr/>
        <p:txBody>
          <a:bodyPr/>
          <a:lstStyle/>
          <a:p>
            <a:pPr>
              <a:defRPr/>
            </a:pPr>
            <a:fld id="{E393217D-8094-3345-9768-87AC2DBCFD9F}"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958FDFD1-0AB0-7A41-81C1-0B36CD353587}" type="datetime1">
              <a:rPr lang="en-US" smtClean="0"/>
              <a:pPr>
                <a:defRPr/>
              </a:pPr>
              <a:t>3/19/13</a:t>
            </a:fld>
            <a:endParaRPr lang="en-US"/>
          </a:p>
        </p:txBody>
      </p:sp>
      <p:sp>
        <p:nvSpPr>
          <p:cNvPr id="9" name="Slide Number Placeholder 8"/>
          <p:cNvSpPr>
            <a:spLocks noGrp="1"/>
          </p:cNvSpPr>
          <p:nvPr>
            <p:ph type="sldNum" sz="quarter" idx="11"/>
          </p:nvPr>
        </p:nvSpPr>
        <p:spPr/>
        <p:txBody>
          <a:bodyPr/>
          <a:lstStyle/>
          <a:p>
            <a:pPr>
              <a:defRPr/>
            </a:pPr>
            <a:fld id="{76010E56-FE9C-EE48-8425-88AD1522E59F}"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pPr>
              <a:defRPr/>
            </a:pPr>
            <a:fld id="{C4D720D5-8804-2D40-9055-898E91ACED1F}" type="datetime1">
              <a:rPr lang="en-US" smtClean="0"/>
              <a:pPr>
                <a:defRPr/>
              </a:pPr>
              <a:t>3/19/13</a:t>
            </a:fld>
            <a:endParaRPr lang="en-US"/>
          </a:p>
        </p:txBody>
      </p:sp>
      <p:sp>
        <p:nvSpPr>
          <p:cNvPr id="15" name="Slide Number Placeholder 14"/>
          <p:cNvSpPr>
            <a:spLocks noGrp="1"/>
          </p:cNvSpPr>
          <p:nvPr>
            <p:ph type="sldNum" sz="quarter" idx="11"/>
          </p:nvPr>
        </p:nvSpPr>
        <p:spPr/>
        <p:txBody>
          <a:bodyPr/>
          <a:lstStyle/>
          <a:p>
            <a:pPr>
              <a:defRPr/>
            </a:pPr>
            <a:fld id="{C316DE77-5B0F-2B47-9B08-F4C1D93A56F4}" type="slidenum">
              <a:rPr lang="en-US" smtClean="0"/>
              <a:pPr>
                <a:defRPr/>
              </a:pPr>
              <a:t>‹#›</a:t>
            </a:fld>
            <a:endParaRPr lang="en-US"/>
          </a:p>
        </p:txBody>
      </p:sp>
      <p:sp>
        <p:nvSpPr>
          <p:cNvPr id="16" name="Footer Placeholder 15"/>
          <p:cNvSpPr>
            <a:spLocks noGrp="1"/>
          </p:cNvSpPr>
          <p:nvPr>
            <p:ph type="ftr" sz="quarter" idx="12"/>
          </p:nvPr>
        </p:nvSpPr>
        <p:spPr/>
        <p:txBody>
          <a:body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pPr>
              <a:defRPr/>
            </a:pPr>
            <a:fld id="{6436019D-D131-6945-A650-4644E0E329E7}" type="datetime1">
              <a:rPr lang="en-US" smtClean="0"/>
              <a:pPr>
                <a:defRPr/>
              </a:pPr>
              <a:t>3/19/13</a:t>
            </a:fld>
            <a:endParaRPr lang="en-US"/>
          </a:p>
        </p:txBody>
      </p:sp>
      <p:sp>
        <p:nvSpPr>
          <p:cNvPr id="8" name="Slide Number Placeholder 7"/>
          <p:cNvSpPr>
            <a:spLocks noGrp="1"/>
          </p:cNvSpPr>
          <p:nvPr>
            <p:ph type="sldNum" sz="quarter" idx="11"/>
          </p:nvPr>
        </p:nvSpPr>
        <p:spPr/>
        <p:txBody>
          <a:bodyPr/>
          <a:lstStyle/>
          <a:p>
            <a:pPr>
              <a:defRPr/>
            </a:pPr>
            <a:fld id="{7D9E0517-579F-6347-B1C7-0FB18736F4E9}"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A3CC1A4-BE23-F148-A883-E0A6FE2C31D0}" type="datetime1">
              <a:rPr lang="en-US" smtClean="0"/>
              <a:pPr>
                <a:defRPr/>
              </a:pPr>
              <a:t>3/19/13</a:t>
            </a:fld>
            <a:endParaRPr lang="en-US"/>
          </a:p>
        </p:txBody>
      </p:sp>
      <p:sp>
        <p:nvSpPr>
          <p:cNvPr id="6" name="Slide Number Placeholder 5"/>
          <p:cNvSpPr>
            <a:spLocks noGrp="1"/>
          </p:cNvSpPr>
          <p:nvPr>
            <p:ph type="sldNum" sz="quarter" idx="11"/>
          </p:nvPr>
        </p:nvSpPr>
        <p:spPr/>
        <p:txBody>
          <a:bodyPr/>
          <a:lstStyle/>
          <a:p>
            <a:pPr>
              <a:defRPr/>
            </a:pPr>
            <a:fld id="{A756192A-E1A9-C741-B8AC-BB403E9CEB8C}" type="slidenum">
              <a:rPr lang="en-US" smtClean="0"/>
              <a:pPr>
                <a:defRPr/>
              </a:pPr>
              <a:t>‹#›</a:t>
            </a:fld>
            <a:endParaRPr lang="en-US"/>
          </a:p>
        </p:txBody>
      </p:sp>
      <p:sp>
        <p:nvSpPr>
          <p:cNvPr id="7" name="Footer Placeholder 6"/>
          <p:cNvSpPr>
            <a:spLocks noGrp="1"/>
          </p:cNvSpPr>
          <p:nvPr>
            <p:ph type="ftr" sz="quarter" idx="12"/>
          </p:nvPr>
        </p:nvSpPr>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defRPr/>
            </a:pPr>
            <a:fld id="{69DF7E86-E7AE-3241-A765-865DC0079E98}" type="datetime1">
              <a:rPr lang="en-US" smtClean="0"/>
              <a:pPr>
                <a:defRPr/>
              </a:pPr>
              <a:t>3/19/13</a:t>
            </a:fld>
            <a:endParaRPr lang="en-US"/>
          </a:p>
        </p:txBody>
      </p:sp>
      <p:sp>
        <p:nvSpPr>
          <p:cNvPr id="16" name="Slide Number Placeholder 15"/>
          <p:cNvSpPr>
            <a:spLocks noGrp="1"/>
          </p:cNvSpPr>
          <p:nvPr>
            <p:ph type="sldNum" sz="quarter" idx="11"/>
          </p:nvPr>
        </p:nvSpPr>
        <p:spPr/>
        <p:txBody>
          <a:bodyPr/>
          <a:lstStyle/>
          <a:p>
            <a:pPr>
              <a:defRPr/>
            </a:pPr>
            <a:fld id="{1295059F-BA72-4B45-A3F4-A25EC08D821F}"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pPr>
              <a:defRPr/>
            </a:pPr>
            <a:fld id="{5D97E824-D464-9E41-BA0C-F1E24AE21BF8}" type="datetime1">
              <a:rPr lang="en-US" smtClean="0"/>
              <a:pPr>
                <a:defRPr/>
              </a:pPr>
              <a:t>3/19/13</a:t>
            </a:fld>
            <a:endParaRPr lang="en-US"/>
          </a:p>
        </p:txBody>
      </p:sp>
      <p:sp>
        <p:nvSpPr>
          <p:cNvPr id="14" name="Slide Number Placeholder 13"/>
          <p:cNvSpPr>
            <a:spLocks noGrp="1"/>
          </p:cNvSpPr>
          <p:nvPr>
            <p:ph type="sldNum" sz="quarter" idx="11"/>
          </p:nvPr>
        </p:nvSpPr>
        <p:spPr/>
        <p:txBody>
          <a:bodyPr/>
          <a:lstStyle/>
          <a:p>
            <a:pPr>
              <a:defRPr/>
            </a:pPr>
            <a:fld id="{AF05024B-D6EA-D44F-B3D1-DE199268B248}"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fld id="{1AE31410-4E80-2B4B-8081-3F61A7D19E9E}" type="datetime1">
              <a:rPr lang="en-US" smtClean="0"/>
              <a:pPr>
                <a:defRPr/>
              </a:pPr>
              <a:t>3/19/13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71149B66-24BC-0748-B022-0260AEEEBB67}"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AE31410-4E80-2B4B-8081-3F61A7D19E9E}" type="datetime1">
              <a:rPr lang="en-US" smtClean="0"/>
              <a:pPr>
                <a:defRPr/>
              </a:pPr>
              <a:t>3/19/13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149B66-24BC-0748-B022-0260AEEEBB67}" type="slidenum">
              <a:rPr lang="en-US" smtClean="0"/>
              <a:pPr>
                <a:defRPr/>
              </a:pPr>
              <a:t>‹#›</a:t>
            </a:fld>
            <a:endParaRPr lang="en-US"/>
          </a:p>
        </p:txBody>
      </p:sp>
    </p:spTree>
    <p:extLst>
      <p:ext uri="{BB962C8B-B14F-4D97-AF65-F5344CB8AC3E}">
        <p14:creationId xmlns:p14="http://schemas.microsoft.com/office/powerpoint/2010/main" val="4091549898"/>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48200" y="26988"/>
            <a:ext cx="3657600" cy="646112"/>
          </a:xfrm>
          <a:prstGeom prst="rect">
            <a:avLst/>
          </a:prstGeom>
          <a:noFill/>
        </p:spPr>
        <p:txBody>
          <a:bodyPr>
            <a:spAutoFit/>
          </a:bodyPr>
          <a:lstStyle/>
          <a:p>
            <a:pPr algn="r">
              <a:defRPr/>
            </a:pPr>
            <a:r>
              <a:rPr lang="en-US" sz="3600" b="1" dirty="0" smtClean="0">
                <a:solidFill>
                  <a:srgbClr val="FF0000"/>
                </a:solidFill>
                <a:latin typeface="+mj-lt"/>
                <a:ea typeface="ＭＳ Ｐゴシック" charset="-128"/>
                <a:cs typeface="ＭＳ Ｐゴシック" charset="-128"/>
              </a:rPr>
              <a:t>Vision of Success </a:t>
            </a:r>
            <a:endParaRPr lang="en-US" sz="3600" b="1" dirty="0">
              <a:solidFill>
                <a:srgbClr val="FF0000"/>
              </a:solidFill>
              <a:latin typeface="+mj-lt"/>
              <a:ea typeface="ＭＳ Ｐゴシック" charset="-128"/>
              <a:cs typeface="ＭＳ Ｐゴシック" charset="-128"/>
            </a:endParaRPr>
          </a:p>
        </p:txBody>
      </p:sp>
      <p:sp>
        <p:nvSpPr>
          <p:cNvPr id="15363" name="Rectangle 9"/>
          <p:cNvSpPr>
            <a:spLocks noChangeArrowheads="1"/>
          </p:cNvSpPr>
          <p:nvPr/>
        </p:nvSpPr>
        <p:spPr bwMode="auto">
          <a:xfrm>
            <a:off x="2590800" y="4074166"/>
            <a:ext cx="6400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dirty="0" smtClean="0">
                <a:solidFill>
                  <a:srgbClr val="0000FF"/>
                </a:solidFill>
                <a:latin typeface="Calibri" charset="0"/>
              </a:rPr>
              <a:t>Wise Planning</a:t>
            </a:r>
            <a:endParaRPr lang="en-US" sz="4400" b="1" dirty="0">
              <a:solidFill>
                <a:srgbClr val="0000FF"/>
              </a:solidFill>
              <a:latin typeface="Calibri" charset="0"/>
            </a:endParaRPr>
          </a:p>
        </p:txBody>
      </p:sp>
      <p:sp>
        <p:nvSpPr>
          <p:cNvPr id="2" name="TextBox 1"/>
          <p:cNvSpPr txBox="1"/>
          <p:nvPr/>
        </p:nvSpPr>
        <p:spPr>
          <a:xfrm>
            <a:off x="3733800" y="5006370"/>
            <a:ext cx="4953000" cy="1569660"/>
          </a:xfrm>
          <a:prstGeom prst="rect">
            <a:avLst/>
          </a:prstGeom>
          <a:noFill/>
        </p:spPr>
        <p:txBody>
          <a:bodyPr wrap="square" rtlCol="0">
            <a:spAutoFit/>
          </a:bodyPr>
          <a:lstStyle/>
          <a:p>
            <a:r>
              <a:rPr lang="en-US" sz="3600" b="1" dirty="0" smtClean="0">
                <a:latin typeface="+mj-lt"/>
              </a:rPr>
              <a:t>Strategic Response to </a:t>
            </a:r>
          </a:p>
          <a:p>
            <a:r>
              <a:rPr lang="en-US" sz="3600" b="1" dirty="0" smtClean="0">
                <a:latin typeface="+mj-lt"/>
              </a:rPr>
              <a:t>the Challenge of Change</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304800" y="228600"/>
            <a:ext cx="8510588" cy="756990"/>
          </a:xfrm>
        </p:spPr>
        <p:txBody>
          <a:bodyPr>
            <a:normAutofit/>
          </a:bodyPr>
          <a:lstStyle/>
          <a:p>
            <a:pPr>
              <a:buClr>
                <a:srgbClr val="3366FF"/>
              </a:buClr>
            </a:pPr>
            <a:r>
              <a:rPr lang="en-US" sz="3600" b="1" dirty="0" smtClean="0">
                <a:solidFill>
                  <a:srgbClr val="FFCC00"/>
                </a:solidFill>
                <a:latin typeface="Calibri" charset="0"/>
                <a:ea typeface="ＭＳ Ｐゴシック" charset="0"/>
                <a:cs typeface="Calibri" charset="0"/>
              </a:rPr>
              <a:t>Develop a Strong Mission Statement</a:t>
            </a:r>
            <a:endParaRPr lang="en-US" sz="2900" dirty="0">
              <a:solidFill>
                <a:srgbClr val="FFCC00"/>
              </a:solidFill>
              <a:latin typeface="Calibri" charset="0"/>
              <a:ea typeface="ＭＳ Ｐゴシック" charset="0"/>
              <a:cs typeface="Calibri" charset="0"/>
            </a:endParaRPr>
          </a:p>
        </p:txBody>
      </p:sp>
      <p:sp>
        <p:nvSpPr>
          <p:cNvPr id="2" name="TextBox 1"/>
          <p:cNvSpPr txBox="1"/>
          <p:nvPr/>
        </p:nvSpPr>
        <p:spPr>
          <a:xfrm>
            <a:off x="677333" y="1295400"/>
            <a:ext cx="7492662" cy="584776"/>
          </a:xfrm>
          <a:prstGeom prst="rect">
            <a:avLst/>
          </a:prstGeom>
          <a:noFill/>
          <a:ln>
            <a:noFill/>
          </a:ln>
        </p:spPr>
        <p:txBody>
          <a:bodyPr wrap="square" rtlCol="0">
            <a:spAutoFit/>
          </a:bodyPr>
          <a:lstStyle/>
          <a:p>
            <a:pPr marL="457200" indent="-457200">
              <a:buClr>
                <a:srgbClr val="FFD302"/>
              </a:buClr>
              <a:buFont typeface="Arial"/>
              <a:buChar char="•"/>
            </a:pPr>
            <a:r>
              <a:rPr lang="en-US" sz="3200" dirty="0" smtClean="0">
                <a:latin typeface="Calibri"/>
              </a:rPr>
              <a:t>Brief  (20 words or less)</a:t>
            </a:r>
            <a:endParaRPr lang="en-US" sz="3200" dirty="0">
              <a:latin typeface="Calibri"/>
            </a:endParaRPr>
          </a:p>
        </p:txBody>
      </p:sp>
      <p:sp>
        <p:nvSpPr>
          <p:cNvPr id="5" name="TextBox 4"/>
          <p:cNvSpPr txBox="1"/>
          <p:nvPr/>
        </p:nvSpPr>
        <p:spPr>
          <a:xfrm>
            <a:off x="677332" y="2057400"/>
            <a:ext cx="8138055" cy="584776"/>
          </a:xfrm>
          <a:prstGeom prst="rect">
            <a:avLst/>
          </a:prstGeom>
          <a:noFill/>
          <a:ln>
            <a:noFill/>
          </a:ln>
        </p:spPr>
        <p:txBody>
          <a:bodyPr wrap="square" rtlCol="0">
            <a:spAutoFit/>
          </a:bodyPr>
          <a:lstStyle/>
          <a:p>
            <a:pPr marL="457200" indent="-457200">
              <a:buClr>
                <a:srgbClr val="FFCD01"/>
              </a:buClr>
              <a:buFont typeface="Arial"/>
              <a:buChar char="•"/>
            </a:pPr>
            <a:r>
              <a:rPr lang="en-US" sz="3200" dirty="0" smtClean="0">
                <a:latin typeface="Calibri"/>
              </a:rPr>
              <a:t>Answers the essential WHY?</a:t>
            </a:r>
          </a:p>
        </p:txBody>
      </p:sp>
      <p:sp>
        <p:nvSpPr>
          <p:cNvPr id="6" name="TextBox 5"/>
          <p:cNvSpPr txBox="1"/>
          <p:nvPr/>
        </p:nvSpPr>
        <p:spPr>
          <a:xfrm>
            <a:off x="691321" y="2819400"/>
            <a:ext cx="7492662" cy="584776"/>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Clarifies basic direction</a:t>
            </a:r>
            <a:endParaRPr lang="en-US" sz="3200" dirty="0">
              <a:latin typeface="Calibri"/>
            </a:endParaRPr>
          </a:p>
        </p:txBody>
      </p:sp>
      <p:sp>
        <p:nvSpPr>
          <p:cNvPr id="7" name="TextBox 6"/>
          <p:cNvSpPr txBox="1"/>
          <p:nvPr/>
        </p:nvSpPr>
        <p:spPr>
          <a:xfrm>
            <a:off x="752625" y="3657600"/>
            <a:ext cx="7492662" cy="2062103"/>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Example: </a:t>
            </a:r>
            <a:r>
              <a:rPr lang="en-US" sz="3200" i="1" dirty="0" smtClean="0">
                <a:latin typeface="Calibri"/>
              </a:rPr>
              <a:t>The mission of the Nature Conservancy is to conserve the lands and waters on which all life depends.</a:t>
            </a:r>
          </a:p>
          <a:p>
            <a:pPr>
              <a:buClr>
                <a:srgbClr val="FFCC00"/>
              </a:buClr>
            </a:pPr>
            <a:r>
              <a:rPr lang="en-US" sz="3200" i="1" dirty="0" smtClean="0">
                <a:solidFill>
                  <a:srgbClr val="41AFFF"/>
                </a:solidFill>
                <a:latin typeface="Calibri"/>
              </a:rPr>
              <a:t>     PROTECTING NATURE, PRESERVING LIFE</a:t>
            </a:r>
            <a:endParaRPr lang="en-US" sz="3200" dirty="0">
              <a:solidFill>
                <a:srgbClr val="41AFFF"/>
              </a:solidFill>
              <a:latin typeface="Calibri"/>
            </a:endParaRPr>
          </a:p>
        </p:txBody>
      </p:sp>
    </p:spTree>
    <p:extLst>
      <p:ext uri="{BB962C8B-B14F-4D97-AF65-F5344CB8AC3E}">
        <p14:creationId xmlns:p14="http://schemas.microsoft.com/office/powerpoint/2010/main" val="414875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3"/>
          <p:cNvSpPr txBox="1">
            <a:spLocks noChangeArrowheads="1"/>
          </p:cNvSpPr>
          <p:nvPr/>
        </p:nvSpPr>
        <p:spPr bwMode="auto">
          <a:xfrm>
            <a:off x="4191000" y="4191000"/>
            <a:ext cx="472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chemeClr val="bg1"/>
                </a:solidFill>
                <a:latin typeface="Calibri" charset="0"/>
              </a:rPr>
              <a:t>The Power of Values</a:t>
            </a:r>
            <a:endParaRPr lang="en-US" sz="4000" dirty="0">
              <a:solidFill>
                <a:schemeClr val="bg1"/>
              </a:solidFill>
              <a:latin typeface="Calibri" charset="0"/>
            </a:endParaRPr>
          </a:p>
        </p:txBody>
      </p:sp>
      <p:sp>
        <p:nvSpPr>
          <p:cNvPr id="6" name="TextBox 5"/>
          <p:cNvSpPr txBox="1">
            <a:spLocks noChangeArrowheads="1"/>
          </p:cNvSpPr>
          <p:nvPr/>
        </p:nvSpPr>
        <p:spPr bwMode="auto">
          <a:xfrm>
            <a:off x="475842" y="297739"/>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solidFill>
                  <a:srgbClr val="FFB503"/>
                </a:solidFill>
                <a:latin typeface="Calibri" charset="0"/>
              </a:rPr>
              <a:t>Increased accountability</a:t>
            </a:r>
            <a:endParaRPr lang="en-US" sz="3600" b="1" dirty="0">
              <a:solidFill>
                <a:srgbClr val="FFB503"/>
              </a:solidFill>
              <a:latin typeface="Calibri" charset="0"/>
            </a:endParaRPr>
          </a:p>
        </p:txBody>
      </p:sp>
      <p:sp>
        <p:nvSpPr>
          <p:cNvPr id="7" name="TextBox 6"/>
          <p:cNvSpPr txBox="1">
            <a:spLocks noChangeArrowheads="1"/>
          </p:cNvSpPr>
          <p:nvPr/>
        </p:nvSpPr>
        <p:spPr bwMode="auto">
          <a:xfrm>
            <a:off x="475842" y="1081916"/>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solidFill>
                  <a:srgbClr val="FFB503"/>
                </a:solidFill>
                <a:latin typeface="Calibri" charset="0"/>
              </a:rPr>
              <a:t>Standards to raise the bar</a:t>
            </a:r>
            <a:endParaRPr lang="en-US" sz="3600" b="1" dirty="0">
              <a:solidFill>
                <a:srgbClr val="FFB503"/>
              </a:solidFill>
              <a:latin typeface="Calibri" charset="0"/>
            </a:endParaRPr>
          </a:p>
        </p:txBody>
      </p:sp>
      <p:sp>
        <p:nvSpPr>
          <p:cNvPr id="8" name="TextBox 7"/>
          <p:cNvSpPr txBox="1">
            <a:spLocks noChangeArrowheads="1"/>
          </p:cNvSpPr>
          <p:nvPr/>
        </p:nvSpPr>
        <p:spPr bwMode="auto">
          <a:xfrm>
            <a:off x="512172" y="1868269"/>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solidFill>
                  <a:srgbClr val="FFB503"/>
                </a:solidFill>
                <a:latin typeface="Calibri" charset="0"/>
              </a:rPr>
              <a:t>Criteria for tough choices</a:t>
            </a:r>
            <a:endParaRPr lang="en-US" sz="3600" b="1" dirty="0">
              <a:solidFill>
                <a:srgbClr val="FFB503"/>
              </a:solidFill>
              <a:latin typeface="Calibri" charset="0"/>
            </a:endParaRPr>
          </a:p>
        </p:txBody>
      </p:sp>
    </p:spTree>
    <p:extLst>
      <p:ext uri="{BB962C8B-B14F-4D97-AF65-F5344CB8AC3E}">
        <p14:creationId xmlns:p14="http://schemas.microsoft.com/office/powerpoint/2010/main" val="939531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6019800" cy="2895600"/>
          </a:xfrm>
        </p:spPr>
        <p:txBody>
          <a:bodyPr/>
          <a:lstStyle/>
          <a:p>
            <a:r>
              <a:rPr lang="en-US" sz="3200" b="1" dirty="0">
                <a:solidFill>
                  <a:srgbClr val="FFCC00"/>
                </a:solidFill>
                <a:latin typeface="Calibri"/>
                <a:cs typeface="Calibri"/>
              </a:rPr>
              <a:t/>
            </a:r>
            <a:br>
              <a:rPr lang="en-US" sz="3200" b="1" dirty="0">
                <a:solidFill>
                  <a:srgbClr val="FFCC00"/>
                </a:solidFill>
                <a:latin typeface="Calibri"/>
                <a:cs typeface="Calibri"/>
              </a:rPr>
            </a:br>
            <a:r>
              <a:rPr lang="en-US" sz="3200" b="1" dirty="0" smtClean="0">
                <a:latin typeface="Calibri"/>
                <a:cs typeface="Calibri"/>
              </a:rPr>
              <a:t>Big word</a:t>
            </a:r>
            <a:r>
              <a:rPr lang="en-US" sz="3200" b="1" dirty="0">
                <a:solidFill>
                  <a:srgbClr val="FFCC00"/>
                </a:solidFill>
                <a:latin typeface="Calibri"/>
                <a:cs typeface="Calibri"/>
              </a:rPr>
              <a:t/>
            </a:r>
            <a:br>
              <a:rPr lang="en-US" sz="3200" b="1" dirty="0">
                <a:solidFill>
                  <a:srgbClr val="FFCC00"/>
                </a:solidFill>
                <a:latin typeface="Calibri"/>
                <a:cs typeface="Calibri"/>
              </a:rPr>
            </a:b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3200" b="1" dirty="0" smtClean="0">
                <a:solidFill>
                  <a:srgbClr val="FFFFFF"/>
                </a:solidFill>
                <a:latin typeface="Calibri"/>
                <a:cs typeface="Calibri"/>
              </a:rPr>
              <a:t>Basic meaning</a:t>
            </a: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3200" b="1" dirty="0">
                <a:solidFill>
                  <a:srgbClr val="FFCC00"/>
                </a:solidFill>
                <a:latin typeface="Calibri"/>
                <a:cs typeface="Calibri"/>
              </a:rPr>
              <a:t/>
            </a:r>
            <a:br>
              <a:rPr lang="en-US" sz="3200" b="1" dirty="0">
                <a:solidFill>
                  <a:srgbClr val="FFCC00"/>
                </a:solidFill>
                <a:latin typeface="Calibri"/>
                <a:cs typeface="Calibri"/>
              </a:rPr>
            </a:b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3200" b="1" dirty="0" smtClean="0">
                <a:solidFill>
                  <a:srgbClr val="FFFFFF"/>
                </a:solidFill>
                <a:latin typeface="Calibri"/>
                <a:cs typeface="Calibri"/>
              </a:rPr>
              <a:t>Behaviors to ‘walk the talk’</a:t>
            </a:r>
            <a:endParaRPr lang="en-US" sz="3200" b="1" dirty="0">
              <a:solidFill>
                <a:srgbClr val="FFCC00"/>
              </a:solidFill>
              <a:latin typeface="Calibri"/>
              <a:cs typeface="Calibri"/>
            </a:endParaRPr>
          </a:p>
        </p:txBody>
      </p:sp>
      <p:sp>
        <p:nvSpPr>
          <p:cNvPr id="3" name="TextBox 2"/>
          <p:cNvSpPr txBox="1"/>
          <p:nvPr/>
        </p:nvSpPr>
        <p:spPr>
          <a:xfrm>
            <a:off x="3461165" y="2286000"/>
            <a:ext cx="5360653" cy="954107"/>
          </a:xfrm>
          <a:prstGeom prst="rect">
            <a:avLst/>
          </a:prstGeom>
          <a:noFill/>
        </p:spPr>
        <p:txBody>
          <a:bodyPr wrap="square" rtlCol="0">
            <a:spAutoFit/>
          </a:bodyPr>
          <a:lstStyle/>
          <a:p>
            <a:r>
              <a:rPr lang="en-US" sz="2800" b="1" dirty="0" smtClean="0">
                <a:solidFill>
                  <a:srgbClr val="41AFFF"/>
                </a:solidFill>
                <a:latin typeface="Calibri"/>
                <a:cs typeface="Calibri"/>
              </a:rPr>
              <a:t>honesty, directness, and respect for commitments made</a:t>
            </a:r>
            <a:endParaRPr lang="en-US" sz="2800" dirty="0">
              <a:solidFill>
                <a:srgbClr val="41AFFF"/>
              </a:solidFill>
            </a:endParaRPr>
          </a:p>
        </p:txBody>
      </p:sp>
      <p:sp>
        <p:nvSpPr>
          <p:cNvPr id="5" name="TextBox 4"/>
          <p:cNvSpPr txBox="1"/>
          <p:nvPr/>
        </p:nvSpPr>
        <p:spPr>
          <a:xfrm>
            <a:off x="533400" y="4267200"/>
            <a:ext cx="8165502" cy="2308324"/>
          </a:xfrm>
          <a:prstGeom prst="rect">
            <a:avLst/>
          </a:prstGeom>
          <a:noFill/>
        </p:spPr>
        <p:txBody>
          <a:bodyPr wrap="square" rtlCol="0">
            <a:spAutoFit/>
          </a:bodyPr>
          <a:lstStyle/>
          <a:p>
            <a:pPr marL="342900" indent="-342900">
              <a:buFontTx/>
              <a:buChar char="-"/>
            </a:pPr>
            <a:r>
              <a:rPr lang="en-US" b="1" dirty="0" smtClean="0">
                <a:solidFill>
                  <a:srgbClr val="41AFFF"/>
                </a:solidFill>
                <a:latin typeface="Calibri"/>
                <a:cs typeface="Calibri"/>
              </a:rPr>
              <a:t>Foster </a:t>
            </a:r>
            <a:r>
              <a:rPr lang="en-US" b="1" dirty="0">
                <a:solidFill>
                  <a:srgbClr val="41AFFF"/>
                </a:solidFill>
                <a:latin typeface="Calibri"/>
                <a:cs typeface="Calibri"/>
              </a:rPr>
              <a:t>trust by being truthful, </a:t>
            </a:r>
            <a:r>
              <a:rPr lang="en-US" b="1" dirty="0" smtClean="0">
                <a:solidFill>
                  <a:srgbClr val="41AFFF"/>
                </a:solidFill>
                <a:latin typeface="Calibri"/>
                <a:cs typeface="Calibri"/>
              </a:rPr>
              <a:t>empathetic</a:t>
            </a:r>
          </a:p>
          <a:p>
            <a:pPr marL="342900" indent="-342900">
              <a:buFontTx/>
              <a:buChar char="-"/>
            </a:pPr>
            <a:endParaRPr lang="en-US" b="1" dirty="0" smtClean="0">
              <a:solidFill>
                <a:srgbClr val="41AFFF"/>
              </a:solidFill>
              <a:latin typeface="Calibri"/>
              <a:cs typeface="Calibri"/>
            </a:endParaRPr>
          </a:p>
          <a:p>
            <a:pPr marL="342900" indent="-342900">
              <a:buFontTx/>
              <a:buChar char="-"/>
            </a:pPr>
            <a:r>
              <a:rPr lang="en-US" b="1" dirty="0" smtClean="0">
                <a:solidFill>
                  <a:srgbClr val="41AFFF"/>
                </a:solidFill>
                <a:latin typeface="Calibri"/>
                <a:cs typeface="Calibri"/>
              </a:rPr>
              <a:t>Be authentic and courageous, aligning what we are thinking, saying, feeling, and doing</a:t>
            </a:r>
          </a:p>
          <a:p>
            <a:pPr marL="342900" indent="-342900">
              <a:buFontTx/>
              <a:buChar char="-"/>
            </a:pPr>
            <a:endParaRPr lang="en-US" b="1" dirty="0" smtClean="0">
              <a:solidFill>
                <a:srgbClr val="41AFFF"/>
              </a:solidFill>
              <a:latin typeface="Calibri"/>
              <a:cs typeface="Calibri"/>
            </a:endParaRPr>
          </a:p>
          <a:p>
            <a:pPr marL="342900" indent="-342900">
              <a:buFontTx/>
              <a:buChar char="-"/>
            </a:pPr>
            <a:r>
              <a:rPr lang="en-US" b="1" dirty="0" smtClean="0">
                <a:solidFill>
                  <a:srgbClr val="41AFFF"/>
                </a:solidFill>
                <a:latin typeface="Calibri"/>
                <a:cs typeface="Calibri"/>
              </a:rPr>
              <a:t>Be responsible &amp; follow through on our commitments </a:t>
            </a:r>
            <a:endParaRPr lang="en-US" dirty="0"/>
          </a:p>
        </p:txBody>
      </p:sp>
      <p:sp>
        <p:nvSpPr>
          <p:cNvPr id="6" name="TextBox 5"/>
          <p:cNvSpPr txBox="1"/>
          <p:nvPr/>
        </p:nvSpPr>
        <p:spPr>
          <a:xfrm>
            <a:off x="3421454" y="1295400"/>
            <a:ext cx="2819400" cy="523220"/>
          </a:xfrm>
          <a:prstGeom prst="rect">
            <a:avLst/>
          </a:prstGeom>
          <a:noFill/>
        </p:spPr>
        <p:txBody>
          <a:bodyPr wrap="square" rtlCol="0">
            <a:spAutoFit/>
          </a:bodyPr>
          <a:lstStyle/>
          <a:p>
            <a:r>
              <a:rPr lang="en-US" sz="2800" b="1" dirty="0" smtClean="0">
                <a:solidFill>
                  <a:srgbClr val="41AFFF"/>
                </a:solidFill>
                <a:latin typeface="Calibri"/>
                <a:cs typeface="Calibri"/>
              </a:rPr>
              <a:t>INTEGRITY</a:t>
            </a:r>
            <a:endParaRPr lang="en-US" sz="2800" dirty="0"/>
          </a:p>
        </p:txBody>
      </p:sp>
      <p:sp>
        <p:nvSpPr>
          <p:cNvPr id="7" name="TextBox 6"/>
          <p:cNvSpPr txBox="1"/>
          <p:nvPr/>
        </p:nvSpPr>
        <p:spPr>
          <a:xfrm>
            <a:off x="485739" y="304800"/>
            <a:ext cx="5791200" cy="584776"/>
          </a:xfrm>
          <a:prstGeom prst="rect">
            <a:avLst/>
          </a:prstGeom>
          <a:noFill/>
        </p:spPr>
        <p:txBody>
          <a:bodyPr wrap="square" rtlCol="0">
            <a:spAutoFit/>
          </a:bodyPr>
          <a:lstStyle/>
          <a:p>
            <a:r>
              <a:rPr lang="en-US" sz="3200" b="1" dirty="0">
                <a:solidFill>
                  <a:srgbClr val="FFCC00"/>
                </a:solidFill>
                <a:latin typeface="Calibri"/>
                <a:cs typeface="Calibri"/>
              </a:rPr>
              <a:t>How to define core values</a:t>
            </a:r>
            <a:endParaRPr lang="en-US" sz="3200" dirty="0"/>
          </a:p>
        </p:txBody>
      </p:sp>
    </p:spTree>
    <p:extLst>
      <p:ext uri="{BB962C8B-B14F-4D97-AF65-F5344CB8AC3E}">
        <p14:creationId xmlns:p14="http://schemas.microsoft.com/office/powerpoint/2010/main" val="1328199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3"/>
          <p:cNvSpPr txBox="1">
            <a:spLocks noChangeArrowheads="1"/>
          </p:cNvSpPr>
          <p:nvPr/>
        </p:nvSpPr>
        <p:spPr bwMode="auto">
          <a:xfrm>
            <a:off x="228600" y="304800"/>
            <a:ext cx="861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latin typeface="Calibri" charset="0"/>
              </a:rPr>
              <a:t>What does future success look like?</a:t>
            </a:r>
            <a:endParaRPr lang="en-US" sz="4000" b="1" dirty="0">
              <a:solidFill>
                <a:srgbClr val="54BEFF"/>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304800" y="228600"/>
            <a:ext cx="8510588" cy="756990"/>
          </a:xfrm>
        </p:spPr>
        <p:txBody>
          <a:bodyPr>
            <a:normAutofit/>
          </a:bodyPr>
          <a:lstStyle/>
          <a:p>
            <a:pPr>
              <a:buClr>
                <a:srgbClr val="3366FF"/>
              </a:buClr>
            </a:pPr>
            <a:r>
              <a:rPr lang="en-US" sz="3600" b="1" dirty="0">
                <a:solidFill>
                  <a:srgbClr val="FFCC00"/>
                </a:solidFill>
                <a:latin typeface="Calibri" charset="0"/>
                <a:ea typeface="ＭＳ Ｐゴシック" charset="0"/>
                <a:cs typeface="Calibri" charset="0"/>
              </a:rPr>
              <a:t> </a:t>
            </a:r>
            <a:r>
              <a:rPr lang="en-US" sz="3600" b="1" dirty="0" smtClean="0">
                <a:solidFill>
                  <a:srgbClr val="FFCC00"/>
                </a:solidFill>
                <a:latin typeface="Calibri" charset="0"/>
                <a:ea typeface="ＭＳ Ｐゴシック" charset="0"/>
                <a:cs typeface="Calibri" charset="0"/>
              </a:rPr>
              <a:t>What a Clear Vision Offers</a:t>
            </a:r>
            <a:endParaRPr lang="en-US" sz="2900" dirty="0">
              <a:solidFill>
                <a:srgbClr val="FFCC00"/>
              </a:solidFill>
              <a:latin typeface="Calibri" charset="0"/>
              <a:ea typeface="ＭＳ Ｐゴシック" charset="0"/>
              <a:cs typeface="Calibri" charset="0"/>
            </a:endParaRPr>
          </a:p>
        </p:txBody>
      </p:sp>
      <p:sp>
        <p:nvSpPr>
          <p:cNvPr id="2" name="TextBox 1"/>
          <p:cNvSpPr txBox="1"/>
          <p:nvPr/>
        </p:nvSpPr>
        <p:spPr>
          <a:xfrm>
            <a:off x="677333" y="1295400"/>
            <a:ext cx="7492662" cy="584776"/>
          </a:xfrm>
          <a:prstGeom prst="rect">
            <a:avLst/>
          </a:prstGeom>
          <a:noFill/>
          <a:ln>
            <a:noFill/>
          </a:ln>
        </p:spPr>
        <p:txBody>
          <a:bodyPr wrap="square" rtlCol="0">
            <a:spAutoFit/>
          </a:bodyPr>
          <a:lstStyle/>
          <a:p>
            <a:pPr marL="457200" indent="-457200">
              <a:buClr>
                <a:srgbClr val="FFD302"/>
              </a:buClr>
              <a:buFont typeface="Arial"/>
              <a:buChar char="•"/>
            </a:pPr>
            <a:r>
              <a:rPr lang="en-US" sz="3200" dirty="0" smtClean="0">
                <a:latin typeface="Calibri"/>
              </a:rPr>
              <a:t>Dynamic tension (Pulling force)</a:t>
            </a:r>
            <a:endParaRPr lang="en-US" sz="3200" dirty="0">
              <a:latin typeface="Calibri"/>
            </a:endParaRPr>
          </a:p>
        </p:txBody>
      </p:sp>
      <p:sp>
        <p:nvSpPr>
          <p:cNvPr id="5" name="TextBox 4"/>
          <p:cNvSpPr txBox="1"/>
          <p:nvPr/>
        </p:nvSpPr>
        <p:spPr>
          <a:xfrm>
            <a:off x="677332" y="2057400"/>
            <a:ext cx="8138055" cy="1569660"/>
          </a:xfrm>
          <a:prstGeom prst="rect">
            <a:avLst/>
          </a:prstGeom>
          <a:noFill/>
          <a:ln>
            <a:noFill/>
          </a:ln>
        </p:spPr>
        <p:txBody>
          <a:bodyPr wrap="square" rtlCol="0">
            <a:spAutoFit/>
          </a:bodyPr>
          <a:lstStyle/>
          <a:p>
            <a:pPr marL="457200" indent="-457200">
              <a:buClr>
                <a:srgbClr val="FFCD01"/>
              </a:buClr>
              <a:buFont typeface="Arial"/>
              <a:buChar char="•"/>
            </a:pPr>
            <a:r>
              <a:rPr lang="en-US" sz="3200" dirty="0" smtClean="0">
                <a:latin typeface="Calibri"/>
              </a:rPr>
              <a:t>Image of the future that inspires and lifts the heart</a:t>
            </a:r>
          </a:p>
          <a:p>
            <a:pPr>
              <a:buClr>
                <a:srgbClr val="FFCD01"/>
              </a:buClr>
            </a:pPr>
            <a:endParaRPr lang="en-US" sz="3200" dirty="0">
              <a:latin typeface="Calibri"/>
            </a:endParaRPr>
          </a:p>
        </p:txBody>
      </p:sp>
      <p:sp>
        <p:nvSpPr>
          <p:cNvPr id="6" name="TextBox 5"/>
          <p:cNvSpPr txBox="1"/>
          <p:nvPr/>
        </p:nvSpPr>
        <p:spPr>
          <a:xfrm>
            <a:off x="705468" y="3200400"/>
            <a:ext cx="7492662" cy="1077218"/>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Focus that clarifies the path (interim goals and actions)</a:t>
            </a:r>
          </a:p>
        </p:txBody>
      </p:sp>
      <p:sp>
        <p:nvSpPr>
          <p:cNvPr id="7" name="TextBox 6"/>
          <p:cNvSpPr txBox="1"/>
          <p:nvPr/>
        </p:nvSpPr>
        <p:spPr>
          <a:xfrm>
            <a:off x="749711" y="4444424"/>
            <a:ext cx="7492662" cy="1077218"/>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A compelling story that can attract funding and other support</a:t>
            </a:r>
            <a:endParaRPr lang="en-US" sz="3200" dirty="0">
              <a:latin typeface="Calibri"/>
            </a:endParaRPr>
          </a:p>
        </p:txBody>
      </p:sp>
    </p:spTree>
    <p:extLst>
      <p:ext uri="{BB962C8B-B14F-4D97-AF65-F5344CB8AC3E}">
        <p14:creationId xmlns:p14="http://schemas.microsoft.com/office/powerpoint/2010/main" val="1403434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746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533400" y="5334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558ED5"/>
                </a:solidFill>
                <a:latin typeface="Calibri" charset="0"/>
              </a:rPr>
              <a:t>Orientation.. Getting the ‘Map’ Right</a:t>
            </a:r>
            <a:endParaRPr lang="en-US" sz="4000" b="1" dirty="0">
              <a:solidFill>
                <a:srgbClr val="558ED5"/>
              </a:solidFill>
              <a:latin typeface="Calibri" charset="0"/>
            </a:endParaRPr>
          </a:p>
        </p:txBody>
      </p:sp>
      <p:sp>
        <p:nvSpPr>
          <p:cNvPr id="2" name="TextBox 1"/>
          <p:cNvSpPr txBox="1"/>
          <p:nvPr/>
        </p:nvSpPr>
        <p:spPr>
          <a:xfrm>
            <a:off x="533400" y="1752600"/>
            <a:ext cx="6858000" cy="584776"/>
          </a:xfrm>
          <a:prstGeom prst="rect">
            <a:avLst/>
          </a:prstGeom>
          <a:noFill/>
        </p:spPr>
        <p:txBody>
          <a:bodyPr wrap="square" rtlCol="0">
            <a:spAutoFit/>
          </a:bodyPr>
          <a:lstStyle/>
          <a:p>
            <a:r>
              <a:rPr lang="en-US" sz="3200" dirty="0" smtClean="0">
                <a:latin typeface="+mj-lt"/>
              </a:rPr>
              <a:t>Understand the operating environment</a:t>
            </a:r>
            <a:endParaRPr lang="en-US" sz="3200" dirty="0">
              <a:latin typeface="+mj-lt"/>
            </a:endParaRPr>
          </a:p>
        </p:txBody>
      </p:sp>
      <p:sp>
        <p:nvSpPr>
          <p:cNvPr id="5" name="TextBox 4"/>
          <p:cNvSpPr txBox="1"/>
          <p:nvPr/>
        </p:nvSpPr>
        <p:spPr>
          <a:xfrm>
            <a:off x="546151" y="2746727"/>
            <a:ext cx="6858000" cy="584776"/>
          </a:xfrm>
          <a:prstGeom prst="rect">
            <a:avLst/>
          </a:prstGeom>
          <a:noFill/>
        </p:spPr>
        <p:txBody>
          <a:bodyPr wrap="square" rtlCol="0">
            <a:spAutoFit/>
          </a:bodyPr>
          <a:lstStyle/>
          <a:p>
            <a:r>
              <a:rPr lang="en-US" sz="3200" dirty="0" smtClean="0">
                <a:latin typeface="+mj-lt"/>
              </a:rPr>
              <a:t>Think stakeholders</a:t>
            </a:r>
            <a:endParaRPr lang="en-US" sz="3200" dirty="0">
              <a:latin typeface="+mj-lt"/>
            </a:endParaRPr>
          </a:p>
        </p:txBody>
      </p:sp>
      <p:sp>
        <p:nvSpPr>
          <p:cNvPr id="6" name="TextBox 5"/>
          <p:cNvSpPr txBox="1"/>
          <p:nvPr/>
        </p:nvSpPr>
        <p:spPr>
          <a:xfrm>
            <a:off x="533400" y="3657600"/>
            <a:ext cx="4137791" cy="1077218"/>
          </a:xfrm>
          <a:prstGeom prst="rect">
            <a:avLst/>
          </a:prstGeom>
          <a:noFill/>
        </p:spPr>
        <p:txBody>
          <a:bodyPr wrap="square" rtlCol="0">
            <a:spAutoFit/>
          </a:bodyPr>
          <a:lstStyle/>
          <a:p>
            <a:r>
              <a:rPr lang="en-US" sz="3200" dirty="0" smtClean="0">
                <a:latin typeface="+mj-lt"/>
              </a:rPr>
              <a:t> Precautionary </a:t>
            </a:r>
          </a:p>
          <a:p>
            <a:r>
              <a:rPr lang="en-US" sz="3200" dirty="0">
                <a:latin typeface="+mj-lt"/>
              </a:rPr>
              <a:t> </a:t>
            </a:r>
            <a:r>
              <a:rPr lang="en-US" sz="3200" dirty="0" smtClean="0">
                <a:latin typeface="+mj-lt"/>
              </a:rPr>
              <a:t>   foresight</a:t>
            </a:r>
            <a:endParaRPr lang="en-US" sz="3200" dirty="0">
              <a:latin typeface="+mj-lt"/>
            </a:endParaRPr>
          </a:p>
        </p:txBody>
      </p:sp>
    </p:spTree>
    <p:extLst>
      <p:ext uri="{BB962C8B-B14F-4D97-AF65-F5344CB8AC3E}">
        <p14:creationId xmlns:p14="http://schemas.microsoft.com/office/powerpoint/2010/main" val="617446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76400" y="1676400"/>
            <a:ext cx="6019800" cy="381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2"/>
          <p:cNvSpPr txBox="1">
            <a:spLocks noRot="1" noChangeArrowheads="1"/>
          </p:cNvSpPr>
          <p:nvPr/>
        </p:nvSpPr>
        <p:spPr>
          <a:xfrm>
            <a:off x="338631" y="186128"/>
            <a:ext cx="8510588" cy="610113"/>
          </a:xfrm>
          <a:prstGeom prst="rect">
            <a:avLst/>
          </a:prstGeom>
        </p:spPr>
        <p:txBody>
          <a:bodyPr>
            <a:normAutofit fontScale="97500" lnSpcReduction="10000"/>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3366FF"/>
              </a:buClr>
            </a:pPr>
            <a:r>
              <a:rPr lang="en-US" sz="3600" b="1" dirty="0" smtClean="0">
                <a:solidFill>
                  <a:srgbClr val="FFCC00"/>
                </a:solidFill>
                <a:latin typeface="Calibri" charset="0"/>
                <a:ea typeface="ＭＳ Ｐゴシック" charset="0"/>
                <a:cs typeface="Calibri" charset="0"/>
              </a:rPr>
              <a:t>Situation Analysis</a:t>
            </a:r>
            <a:endParaRPr lang="en-US" sz="2900" dirty="0">
              <a:solidFill>
                <a:srgbClr val="FFCC00"/>
              </a:solidFill>
              <a:latin typeface="Calibri" charset="0"/>
              <a:ea typeface="ＭＳ Ｐゴシック" charset="0"/>
              <a:cs typeface="Calibri" charset="0"/>
            </a:endParaRPr>
          </a:p>
        </p:txBody>
      </p:sp>
      <p:sp>
        <p:nvSpPr>
          <p:cNvPr id="5" name="TextBox 4"/>
          <p:cNvSpPr txBox="1"/>
          <p:nvPr/>
        </p:nvSpPr>
        <p:spPr>
          <a:xfrm>
            <a:off x="2502498" y="2362200"/>
            <a:ext cx="2209800" cy="457200"/>
          </a:xfrm>
          <a:prstGeom prst="rect">
            <a:avLst/>
          </a:prstGeom>
          <a:noFill/>
        </p:spPr>
        <p:txBody>
          <a:bodyPr wrap="square" rtlCol="0">
            <a:spAutoFit/>
          </a:bodyPr>
          <a:lstStyle/>
          <a:p>
            <a:r>
              <a:rPr lang="en-US" b="1" dirty="0" smtClean="0">
                <a:latin typeface="Calibri"/>
                <a:cs typeface="Calibri"/>
              </a:rPr>
              <a:t>Opportunities</a:t>
            </a:r>
            <a:endParaRPr lang="en-US" b="1" dirty="0">
              <a:latin typeface="Calibri"/>
              <a:cs typeface="Calibri"/>
            </a:endParaRPr>
          </a:p>
        </p:txBody>
      </p:sp>
      <p:sp>
        <p:nvSpPr>
          <p:cNvPr id="6" name="TextBox 5"/>
          <p:cNvSpPr txBox="1"/>
          <p:nvPr/>
        </p:nvSpPr>
        <p:spPr>
          <a:xfrm>
            <a:off x="5257800" y="2362200"/>
            <a:ext cx="2209800" cy="457200"/>
          </a:xfrm>
          <a:prstGeom prst="rect">
            <a:avLst/>
          </a:prstGeom>
          <a:noFill/>
        </p:spPr>
        <p:txBody>
          <a:bodyPr wrap="square" rtlCol="0">
            <a:spAutoFit/>
          </a:bodyPr>
          <a:lstStyle/>
          <a:p>
            <a:r>
              <a:rPr lang="en-US" b="1" dirty="0" smtClean="0">
                <a:latin typeface="Calibri"/>
                <a:cs typeface="Calibri"/>
              </a:rPr>
              <a:t>Threats</a:t>
            </a:r>
            <a:endParaRPr lang="en-US" b="1" dirty="0">
              <a:latin typeface="Calibri"/>
              <a:cs typeface="Calibri"/>
            </a:endParaRPr>
          </a:p>
        </p:txBody>
      </p:sp>
      <p:sp>
        <p:nvSpPr>
          <p:cNvPr id="7" name="TextBox 6"/>
          <p:cNvSpPr txBox="1"/>
          <p:nvPr/>
        </p:nvSpPr>
        <p:spPr>
          <a:xfrm>
            <a:off x="2667000" y="4114800"/>
            <a:ext cx="2209800" cy="461665"/>
          </a:xfrm>
          <a:prstGeom prst="rect">
            <a:avLst/>
          </a:prstGeom>
          <a:noFill/>
        </p:spPr>
        <p:txBody>
          <a:bodyPr wrap="square" rtlCol="0">
            <a:spAutoFit/>
          </a:bodyPr>
          <a:lstStyle/>
          <a:p>
            <a:r>
              <a:rPr lang="en-US" b="1" dirty="0" smtClean="0">
                <a:latin typeface="Calibri"/>
                <a:cs typeface="Calibri"/>
              </a:rPr>
              <a:t>Strengths</a:t>
            </a:r>
            <a:endParaRPr lang="en-US" b="1" dirty="0">
              <a:latin typeface="Calibri"/>
              <a:cs typeface="Calibri"/>
            </a:endParaRPr>
          </a:p>
        </p:txBody>
      </p:sp>
      <p:sp>
        <p:nvSpPr>
          <p:cNvPr id="8" name="TextBox 7"/>
          <p:cNvSpPr txBox="1"/>
          <p:nvPr/>
        </p:nvSpPr>
        <p:spPr>
          <a:xfrm>
            <a:off x="5372100" y="4125970"/>
            <a:ext cx="2209800" cy="461665"/>
          </a:xfrm>
          <a:prstGeom prst="rect">
            <a:avLst/>
          </a:prstGeom>
          <a:noFill/>
        </p:spPr>
        <p:txBody>
          <a:bodyPr wrap="square" rtlCol="0">
            <a:spAutoFit/>
          </a:bodyPr>
          <a:lstStyle/>
          <a:p>
            <a:r>
              <a:rPr lang="en-US" b="1" dirty="0" smtClean="0">
                <a:latin typeface="Calibri"/>
                <a:cs typeface="Calibri"/>
              </a:rPr>
              <a:t>Problems</a:t>
            </a:r>
            <a:endParaRPr lang="en-US" b="1" dirty="0">
              <a:latin typeface="Calibri"/>
              <a:cs typeface="Calibri"/>
            </a:endParaRPr>
          </a:p>
        </p:txBody>
      </p:sp>
      <p:cxnSp>
        <p:nvCxnSpPr>
          <p:cNvPr id="10" name="Straight Connector 9"/>
          <p:cNvCxnSpPr>
            <a:stCxn id="2" idx="2"/>
            <a:endCxn id="2" idx="6"/>
          </p:cNvCxnSpPr>
          <p:nvPr/>
        </p:nvCxnSpPr>
        <p:spPr>
          <a:xfrm>
            <a:off x="1676400" y="3581400"/>
            <a:ext cx="6019800" cy="0"/>
          </a:xfrm>
          <a:prstGeom prst="line">
            <a:avLst/>
          </a:prstGeom>
          <a:ln w="31750">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05000" y="3048000"/>
            <a:ext cx="1447800" cy="461665"/>
          </a:xfrm>
          <a:prstGeom prst="rect">
            <a:avLst/>
          </a:prstGeom>
          <a:noFill/>
        </p:spPr>
        <p:txBody>
          <a:bodyPr wrap="square" rtlCol="0">
            <a:spAutoFit/>
          </a:bodyPr>
          <a:lstStyle/>
          <a:p>
            <a:r>
              <a:rPr lang="en-US" b="1" i="1" dirty="0" smtClean="0">
                <a:solidFill>
                  <a:srgbClr val="FF0000"/>
                </a:solidFill>
                <a:latin typeface="Calibri"/>
                <a:cs typeface="Calibri"/>
              </a:rPr>
              <a:t>External</a:t>
            </a:r>
            <a:endParaRPr lang="en-US" b="1" i="1" dirty="0">
              <a:solidFill>
                <a:srgbClr val="FF0000"/>
              </a:solidFill>
              <a:latin typeface="Calibri"/>
              <a:cs typeface="Calibri"/>
            </a:endParaRPr>
          </a:p>
        </p:txBody>
      </p:sp>
      <p:sp>
        <p:nvSpPr>
          <p:cNvPr id="13" name="TextBox 12"/>
          <p:cNvSpPr txBox="1"/>
          <p:nvPr/>
        </p:nvSpPr>
        <p:spPr>
          <a:xfrm>
            <a:off x="6248400" y="3569567"/>
            <a:ext cx="1447800" cy="461665"/>
          </a:xfrm>
          <a:prstGeom prst="rect">
            <a:avLst/>
          </a:prstGeom>
          <a:noFill/>
        </p:spPr>
        <p:txBody>
          <a:bodyPr wrap="square" rtlCol="0">
            <a:spAutoFit/>
          </a:bodyPr>
          <a:lstStyle/>
          <a:p>
            <a:r>
              <a:rPr lang="en-US" b="1" i="1" dirty="0" smtClean="0">
                <a:solidFill>
                  <a:srgbClr val="CCFFCC"/>
                </a:solidFill>
                <a:latin typeface="Calibri"/>
                <a:cs typeface="Calibri"/>
              </a:rPr>
              <a:t>Internal</a:t>
            </a:r>
            <a:endParaRPr lang="en-US" b="1" i="1" dirty="0">
              <a:solidFill>
                <a:srgbClr val="CCFFCC"/>
              </a:solidFill>
              <a:latin typeface="Calibri"/>
              <a:cs typeface="Calibri"/>
            </a:endParaRPr>
          </a:p>
        </p:txBody>
      </p:sp>
      <p:sp>
        <p:nvSpPr>
          <p:cNvPr id="14" name="TextBox 13"/>
          <p:cNvSpPr txBox="1"/>
          <p:nvPr/>
        </p:nvSpPr>
        <p:spPr>
          <a:xfrm>
            <a:off x="1021063" y="1433812"/>
            <a:ext cx="1447800" cy="830997"/>
          </a:xfrm>
          <a:prstGeom prst="rect">
            <a:avLst/>
          </a:prstGeom>
          <a:noFill/>
        </p:spPr>
        <p:txBody>
          <a:bodyPr wrap="square" rtlCol="0">
            <a:spAutoFit/>
          </a:bodyPr>
          <a:lstStyle/>
          <a:p>
            <a:r>
              <a:rPr lang="en-US" b="1" i="1" dirty="0" smtClean="0">
                <a:solidFill>
                  <a:srgbClr val="FF0000"/>
                </a:solidFill>
                <a:latin typeface="Calibri"/>
                <a:cs typeface="Calibri"/>
              </a:rPr>
              <a:t>Trends</a:t>
            </a:r>
          </a:p>
          <a:p>
            <a:r>
              <a:rPr lang="en-US" b="1" i="1" dirty="0" smtClean="0">
                <a:solidFill>
                  <a:srgbClr val="FF0000"/>
                </a:solidFill>
                <a:latin typeface="Calibri"/>
                <a:cs typeface="Calibri"/>
              </a:rPr>
              <a:t>(P.E.S.T.)</a:t>
            </a:r>
            <a:endParaRPr lang="en-US" b="1" i="1" dirty="0">
              <a:solidFill>
                <a:srgbClr val="FF0000"/>
              </a:solidFill>
              <a:latin typeface="Calibri"/>
              <a:cs typeface="Calibri"/>
            </a:endParaRPr>
          </a:p>
        </p:txBody>
      </p:sp>
      <p:sp>
        <p:nvSpPr>
          <p:cNvPr id="15" name="TextBox 14"/>
          <p:cNvSpPr txBox="1"/>
          <p:nvPr/>
        </p:nvSpPr>
        <p:spPr>
          <a:xfrm>
            <a:off x="2971800" y="981749"/>
            <a:ext cx="3733800" cy="461665"/>
          </a:xfrm>
          <a:prstGeom prst="rect">
            <a:avLst/>
          </a:prstGeom>
          <a:noFill/>
        </p:spPr>
        <p:txBody>
          <a:bodyPr wrap="square" rtlCol="0">
            <a:spAutoFit/>
          </a:bodyPr>
          <a:lstStyle/>
          <a:p>
            <a:r>
              <a:rPr lang="en-US" b="1" i="1" dirty="0" smtClean="0">
                <a:solidFill>
                  <a:srgbClr val="FF0000"/>
                </a:solidFill>
                <a:latin typeface="Calibri"/>
                <a:cs typeface="Calibri"/>
              </a:rPr>
              <a:t>Clients, customers, payers</a:t>
            </a:r>
            <a:endParaRPr lang="en-US" b="1" i="1" dirty="0">
              <a:solidFill>
                <a:srgbClr val="FF0000"/>
              </a:solidFill>
              <a:latin typeface="Calibri"/>
              <a:cs typeface="Calibri"/>
            </a:endParaRPr>
          </a:p>
        </p:txBody>
      </p:sp>
      <p:sp>
        <p:nvSpPr>
          <p:cNvPr id="16" name="TextBox 15"/>
          <p:cNvSpPr txBox="1"/>
          <p:nvPr/>
        </p:nvSpPr>
        <p:spPr>
          <a:xfrm>
            <a:off x="6898237" y="1476609"/>
            <a:ext cx="2209800" cy="830997"/>
          </a:xfrm>
          <a:prstGeom prst="rect">
            <a:avLst/>
          </a:prstGeom>
          <a:noFill/>
        </p:spPr>
        <p:txBody>
          <a:bodyPr wrap="square" rtlCol="0">
            <a:spAutoFit/>
          </a:bodyPr>
          <a:lstStyle/>
          <a:p>
            <a:r>
              <a:rPr lang="en-US" b="1" i="1" dirty="0" smtClean="0">
                <a:solidFill>
                  <a:srgbClr val="FF0000"/>
                </a:solidFill>
                <a:latin typeface="Calibri"/>
                <a:cs typeface="Calibri"/>
              </a:rPr>
              <a:t>Competitors &amp; Collaborators</a:t>
            </a:r>
            <a:endParaRPr lang="en-US" b="1" i="1" dirty="0">
              <a:solidFill>
                <a:srgbClr val="FF0000"/>
              </a:solidFill>
              <a:latin typeface="Calibri"/>
              <a:cs typeface="Calibri"/>
            </a:endParaRPr>
          </a:p>
        </p:txBody>
      </p:sp>
      <p:sp>
        <p:nvSpPr>
          <p:cNvPr id="17" name="TextBox 16"/>
          <p:cNvSpPr txBox="1"/>
          <p:nvPr/>
        </p:nvSpPr>
        <p:spPr>
          <a:xfrm>
            <a:off x="6898236" y="5179295"/>
            <a:ext cx="1788563" cy="830997"/>
          </a:xfrm>
          <a:prstGeom prst="rect">
            <a:avLst/>
          </a:prstGeom>
          <a:noFill/>
        </p:spPr>
        <p:txBody>
          <a:bodyPr wrap="square" rtlCol="0">
            <a:spAutoFit/>
          </a:bodyPr>
          <a:lstStyle/>
          <a:p>
            <a:r>
              <a:rPr lang="en-US" b="1" i="1" dirty="0" smtClean="0">
                <a:solidFill>
                  <a:srgbClr val="CCFFCC"/>
                </a:solidFill>
                <a:latin typeface="Calibri"/>
                <a:cs typeface="Calibri"/>
              </a:rPr>
              <a:t>Current Strategies</a:t>
            </a:r>
            <a:endParaRPr lang="en-US" b="1" i="1" dirty="0">
              <a:solidFill>
                <a:srgbClr val="CCFFCC"/>
              </a:solidFill>
              <a:latin typeface="Calibri"/>
              <a:cs typeface="Calibri"/>
            </a:endParaRPr>
          </a:p>
        </p:txBody>
      </p:sp>
      <p:sp>
        <p:nvSpPr>
          <p:cNvPr id="18" name="TextBox 17"/>
          <p:cNvSpPr txBox="1"/>
          <p:nvPr/>
        </p:nvSpPr>
        <p:spPr>
          <a:xfrm>
            <a:off x="3581400" y="5791200"/>
            <a:ext cx="2895600" cy="830997"/>
          </a:xfrm>
          <a:prstGeom prst="rect">
            <a:avLst/>
          </a:prstGeom>
          <a:noFill/>
        </p:spPr>
        <p:txBody>
          <a:bodyPr wrap="square" rtlCol="0">
            <a:spAutoFit/>
          </a:bodyPr>
          <a:lstStyle/>
          <a:p>
            <a:r>
              <a:rPr lang="en-US" b="1" i="1" dirty="0" smtClean="0">
                <a:solidFill>
                  <a:srgbClr val="CCFFCC"/>
                </a:solidFill>
                <a:latin typeface="Calibri"/>
                <a:cs typeface="Calibri"/>
              </a:rPr>
              <a:t>Current Performance Level</a:t>
            </a:r>
            <a:endParaRPr lang="en-US" b="1" i="1" dirty="0">
              <a:solidFill>
                <a:srgbClr val="CCFFCC"/>
              </a:solidFill>
              <a:latin typeface="Calibri"/>
              <a:cs typeface="Calibri"/>
            </a:endParaRPr>
          </a:p>
        </p:txBody>
      </p:sp>
      <p:sp>
        <p:nvSpPr>
          <p:cNvPr id="19" name="TextBox 18"/>
          <p:cNvSpPr txBox="1"/>
          <p:nvPr/>
        </p:nvSpPr>
        <p:spPr>
          <a:xfrm>
            <a:off x="1021063" y="5181600"/>
            <a:ext cx="1447800" cy="830997"/>
          </a:xfrm>
          <a:prstGeom prst="rect">
            <a:avLst/>
          </a:prstGeom>
          <a:noFill/>
        </p:spPr>
        <p:txBody>
          <a:bodyPr wrap="square" rtlCol="0">
            <a:spAutoFit/>
          </a:bodyPr>
          <a:lstStyle/>
          <a:p>
            <a:r>
              <a:rPr lang="en-US" b="1" i="1" dirty="0" smtClean="0">
                <a:solidFill>
                  <a:srgbClr val="CCFFCC"/>
                </a:solidFill>
                <a:latin typeface="Calibri"/>
                <a:cs typeface="Calibri"/>
              </a:rPr>
              <a:t>Available Resources</a:t>
            </a:r>
            <a:endParaRPr lang="en-US" b="1" i="1" dirty="0">
              <a:solidFill>
                <a:srgbClr val="CCFFCC"/>
              </a:solidFill>
              <a:latin typeface="Calibri"/>
              <a:cs typeface="Calibri"/>
            </a:endParaRPr>
          </a:p>
        </p:txBody>
      </p:sp>
    </p:spTree>
    <p:extLst>
      <p:ext uri="{BB962C8B-B14F-4D97-AF65-F5344CB8AC3E}">
        <p14:creationId xmlns:p14="http://schemas.microsoft.com/office/powerpoint/2010/main" val="4021051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52600" y="1369544"/>
            <a:ext cx="5715000" cy="4666525"/>
          </a:xfrm>
          <a:prstGeom prst="ellipse">
            <a:avLst/>
          </a:prstGeom>
          <a:noFill/>
          <a:ln>
            <a:solidFill>
              <a:srgbClr val="FFB5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2"/>
          <p:cNvSpPr txBox="1">
            <a:spLocks noRot="1" noChangeArrowheads="1"/>
          </p:cNvSpPr>
          <p:nvPr/>
        </p:nvSpPr>
        <p:spPr>
          <a:xfrm>
            <a:off x="338631" y="186128"/>
            <a:ext cx="8510588" cy="610113"/>
          </a:xfrm>
          <a:prstGeom prst="rect">
            <a:avLst/>
          </a:prstGeom>
        </p:spPr>
        <p:txBody>
          <a:bodyPr>
            <a:normAutofit fontScale="97500" lnSpcReduction="10000"/>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3366FF"/>
              </a:buClr>
            </a:pPr>
            <a:r>
              <a:rPr lang="en-US" sz="3600" b="1" dirty="0" smtClean="0">
                <a:solidFill>
                  <a:srgbClr val="FFCC00"/>
                </a:solidFill>
                <a:latin typeface="Calibri" charset="0"/>
                <a:ea typeface="ＭＳ Ｐゴシック" charset="0"/>
                <a:cs typeface="Calibri" charset="0"/>
              </a:rPr>
              <a:t>Considering Stakeholders</a:t>
            </a:r>
            <a:endParaRPr lang="en-US" sz="2900" dirty="0">
              <a:solidFill>
                <a:srgbClr val="FFCC00"/>
              </a:solidFill>
              <a:latin typeface="Calibri" charset="0"/>
              <a:ea typeface="ＭＳ Ｐゴシック" charset="0"/>
              <a:cs typeface="Calibri" charset="0"/>
            </a:endParaRPr>
          </a:p>
        </p:txBody>
      </p:sp>
      <p:sp>
        <p:nvSpPr>
          <p:cNvPr id="14" name="TextBox 13"/>
          <p:cNvSpPr txBox="1"/>
          <p:nvPr/>
        </p:nvSpPr>
        <p:spPr>
          <a:xfrm>
            <a:off x="3429000" y="796241"/>
            <a:ext cx="2209800" cy="461665"/>
          </a:xfrm>
          <a:prstGeom prst="rect">
            <a:avLst/>
          </a:prstGeom>
          <a:noFill/>
        </p:spPr>
        <p:txBody>
          <a:bodyPr wrap="square" rtlCol="0">
            <a:spAutoFit/>
          </a:bodyPr>
          <a:lstStyle/>
          <a:p>
            <a:r>
              <a:rPr lang="en-US" b="1" i="1" dirty="0" smtClean="0">
                <a:latin typeface="Calibri"/>
                <a:cs typeface="Calibri"/>
              </a:rPr>
              <a:t>Implementers</a:t>
            </a:r>
            <a:endParaRPr lang="en-US" b="1" i="1" dirty="0">
              <a:latin typeface="Calibri"/>
              <a:cs typeface="Calibri"/>
            </a:endParaRPr>
          </a:p>
        </p:txBody>
      </p:sp>
      <p:sp>
        <p:nvSpPr>
          <p:cNvPr id="20" name="TextBox 19"/>
          <p:cNvSpPr txBox="1"/>
          <p:nvPr/>
        </p:nvSpPr>
        <p:spPr>
          <a:xfrm>
            <a:off x="358425" y="1257906"/>
            <a:ext cx="2209800" cy="830997"/>
          </a:xfrm>
          <a:prstGeom prst="rect">
            <a:avLst/>
          </a:prstGeom>
          <a:noFill/>
        </p:spPr>
        <p:txBody>
          <a:bodyPr wrap="square" rtlCol="0">
            <a:spAutoFit/>
          </a:bodyPr>
          <a:lstStyle/>
          <a:p>
            <a:r>
              <a:rPr lang="en-US" b="1" i="1" dirty="0" smtClean="0">
                <a:latin typeface="Calibri"/>
                <a:cs typeface="Calibri"/>
              </a:rPr>
              <a:t>Potential Beneficiaries</a:t>
            </a:r>
            <a:endParaRPr lang="en-US" b="1" i="1" dirty="0">
              <a:latin typeface="Calibri"/>
              <a:cs typeface="Calibri"/>
            </a:endParaRPr>
          </a:p>
        </p:txBody>
      </p:sp>
      <p:sp>
        <p:nvSpPr>
          <p:cNvPr id="21" name="TextBox 20"/>
          <p:cNvSpPr txBox="1"/>
          <p:nvPr/>
        </p:nvSpPr>
        <p:spPr>
          <a:xfrm>
            <a:off x="6781801" y="1219200"/>
            <a:ext cx="2209800" cy="830997"/>
          </a:xfrm>
          <a:prstGeom prst="rect">
            <a:avLst/>
          </a:prstGeom>
          <a:noFill/>
        </p:spPr>
        <p:txBody>
          <a:bodyPr wrap="square" rtlCol="0">
            <a:spAutoFit/>
          </a:bodyPr>
          <a:lstStyle/>
          <a:p>
            <a:r>
              <a:rPr lang="en-US" b="1" i="1" dirty="0" smtClean="0">
                <a:latin typeface="Calibri"/>
                <a:cs typeface="Calibri"/>
              </a:rPr>
              <a:t>Interested or Concerned</a:t>
            </a:r>
            <a:endParaRPr lang="en-US" b="1" i="1" dirty="0">
              <a:latin typeface="Calibri"/>
              <a:cs typeface="Calibri"/>
            </a:endParaRPr>
          </a:p>
        </p:txBody>
      </p:sp>
      <p:sp>
        <p:nvSpPr>
          <p:cNvPr id="22" name="TextBox 21"/>
          <p:cNvSpPr txBox="1"/>
          <p:nvPr/>
        </p:nvSpPr>
        <p:spPr>
          <a:xfrm>
            <a:off x="6591300" y="5805060"/>
            <a:ext cx="2209800" cy="461665"/>
          </a:xfrm>
          <a:prstGeom prst="rect">
            <a:avLst/>
          </a:prstGeom>
          <a:noFill/>
        </p:spPr>
        <p:txBody>
          <a:bodyPr wrap="square" rtlCol="0">
            <a:spAutoFit/>
          </a:bodyPr>
          <a:lstStyle/>
          <a:p>
            <a:r>
              <a:rPr lang="en-US" b="1" i="1" dirty="0" smtClean="0">
                <a:latin typeface="Calibri"/>
                <a:cs typeface="Calibri"/>
              </a:rPr>
              <a:t>Potential Losers</a:t>
            </a:r>
            <a:endParaRPr lang="en-US" b="1" i="1" dirty="0">
              <a:latin typeface="Calibri"/>
              <a:cs typeface="Calibri"/>
            </a:endParaRPr>
          </a:p>
        </p:txBody>
      </p:sp>
      <p:sp>
        <p:nvSpPr>
          <p:cNvPr id="23" name="TextBox 22"/>
          <p:cNvSpPr txBox="1"/>
          <p:nvPr/>
        </p:nvSpPr>
        <p:spPr>
          <a:xfrm>
            <a:off x="3276600" y="6172200"/>
            <a:ext cx="2209800" cy="461665"/>
          </a:xfrm>
          <a:prstGeom prst="rect">
            <a:avLst/>
          </a:prstGeom>
          <a:noFill/>
        </p:spPr>
        <p:txBody>
          <a:bodyPr wrap="square" rtlCol="0">
            <a:spAutoFit/>
          </a:bodyPr>
          <a:lstStyle/>
          <a:p>
            <a:r>
              <a:rPr lang="en-US" b="1" i="1" dirty="0" smtClean="0">
                <a:latin typeface="Calibri"/>
                <a:cs typeface="Calibri"/>
              </a:rPr>
              <a:t>Funders/Payers</a:t>
            </a:r>
            <a:endParaRPr lang="en-US" b="1" i="1" dirty="0">
              <a:latin typeface="Calibri"/>
              <a:cs typeface="Calibri"/>
            </a:endParaRPr>
          </a:p>
        </p:txBody>
      </p:sp>
      <p:sp>
        <p:nvSpPr>
          <p:cNvPr id="24" name="TextBox 23"/>
          <p:cNvSpPr txBox="1"/>
          <p:nvPr/>
        </p:nvSpPr>
        <p:spPr>
          <a:xfrm>
            <a:off x="338631" y="5558135"/>
            <a:ext cx="2209800" cy="830997"/>
          </a:xfrm>
          <a:prstGeom prst="rect">
            <a:avLst/>
          </a:prstGeom>
          <a:noFill/>
        </p:spPr>
        <p:txBody>
          <a:bodyPr wrap="square" rtlCol="0">
            <a:spAutoFit/>
          </a:bodyPr>
          <a:lstStyle/>
          <a:p>
            <a:r>
              <a:rPr lang="en-US" b="1" i="1" dirty="0" smtClean="0">
                <a:latin typeface="Calibri"/>
                <a:cs typeface="Calibri"/>
              </a:rPr>
              <a:t>Reviewers/Evaluators</a:t>
            </a:r>
            <a:endParaRPr lang="en-US" b="1" i="1" dirty="0">
              <a:latin typeface="Calibri"/>
              <a:cs typeface="Calibri"/>
            </a:endParaRPr>
          </a:p>
        </p:txBody>
      </p:sp>
      <p:sp>
        <p:nvSpPr>
          <p:cNvPr id="25" name="Oval 24"/>
          <p:cNvSpPr/>
          <p:nvPr/>
        </p:nvSpPr>
        <p:spPr>
          <a:xfrm>
            <a:off x="2548553" y="2050197"/>
            <a:ext cx="4042747" cy="3360003"/>
          </a:xfrm>
          <a:prstGeom prst="ellipse">
            <a:avLst/>
          </a:prstGeom>
          <a:noFill/>
          <a:ln>
            <a:solidFill>
              <a:srgbClr val="FFB5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428999" y="2667000"/>
            <a:ext cx="2286001" cy="2133600"/>
          </a:xfrm>
          <a:prstGeom prst="ellipse">
            <a:avLst/>
          </a:prstGeom>
          <a:noFill/>
          <a:ln>
            <a:solidFill>
              <a:srgbClr val="FFB5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733800" y="3048000"/>
            <a:ext cx="1752600" cy="954107"/>
          </a:xfrm>
          <a:prstGeom prst="rect">
            <a:avLst/>
          </a:prstGeom>
          <a:noFill/>
        </p:spPr>
        <p:txBody>
          <a:bodyPr wrap="square" rtlCol="0">
            <a:spAutoFit/>
          </a:bodyPr>
          <a:lstStyle/>
          <a:p>
            <a:r>
              <a:rPr lang="en-US" sz="2800" b="1" dirty="0" smtClean="0">
                <a:solidFill>
                  <a:srgbClr val="CCFFCC"/>
                </a:solidFill>
                <a:latin typeface="Calibri"/>
                <a:cs typeface="Calibri"/>
              </a:rPr>
              <a:t>Decision Makers</a:t>
            </a:r>
            <a:endParaRPr lang="en-US" sz="2800" b="1" dirty="0">
              <a:solidFill>
                <a:srgbClr val="CCFFCC"/>
              </a:solidFill>
              <a:latin typeface="Calibri"/>
              <a:cs typeface="Calibri"/>
            </a:endParaRPr>
          </a:p>
        </p:txBody>
      </p:sp>
      <p:sp>
        <p:nvSpPr>
          <p:cNvPr id="27" name="TextBox 26"/>
          <p:cNvSpPr txBox="1"/>
          <p:nvPr/>
        </p:nvSpPr>
        <p:spPr>
          <a:xfrm>
            <a:off x="3581400" y="2114575"/>
            <a:ext cx="2057400" cy="523220"/>
          </a:xfrm>
          <a:prstGeom prst="rect">
            <a:avLst/>
          </a:prstGeom>
          <a:noFill/>
        </p:spPr>
        <p:txBody>
          <a:bodyPr wrap="square" rtlCol="0">
            <a:spAutoFit/>
          </a:bodyPr>
          <a:lstStyle/>
          <a:p>
            <a:r>
              <a:rPr lang="en-US" sz="2800" b="1" dirty="0" smtClean="0">
                <a:solidFill>
                  <a:srgbClr val="CCFFCC"/>
                </a:solidFill>
                <a:latin typeface="Calibri"/>
                <a:cs typeface="Calibri"/>
              </a:rPr>
              <a:t>Consultants</a:t>
            </a:r>
            <a:endParaRPr lang="en-US" sz="2800" b="1" dirty="0">
              <a:solidFill>
                <a:srgbClr val="CCFFCC"/>
              </a:solidFill>
              <a:latin typeface="Calibri"/>
              <a:cs typeface="Calibri"/>
            </a:endParaRPr>
          </a:p>
        </p:txBody>
      </p:sp>
      <p:sp>
        <p:nvSpPr>
          <p:cNvPr id="28" name="TextBox 27"/>
          <p:cNvSpPr txBox="1"/>
          <p:nvPr/>
        </p:nvSpPr>
        <p:spPr>
          <a:xfrm>
            <a:off x="3595670" y="1369544"/>
            <a:ext cx="2057400" cy="523220"/>
          </a:xfrm>
          <a:prstGeom prst="rect">
            <a:avLst/>
          </a:prstGeom>
          <a:noFill/>
        </p:spPr>
        <p:txBody>
          <a:bodyPr wrap="square" rtlCol="0">
            <a:spAutoFit/>
          </a:bodyPr>
          <a:lstStyle/>
          <a:p>
            <a:r>
              <a:rPr lang="en-US" sz="2800" b="1" dirty="0" smtClean="0">
                <a:solidFill>
                  <a:srgbClr val="CCFFCC"/>
                </a:solidFill>
                <a:latin typeface="Calibri"/>
                <a:cs typeface="Calibri"/>
              </a:rPr>
              <a:t>Observers</a:t>
            </a:r>
            <a:endParaRPr lang="en-US" sz="2800" b="1" dirty="0">
              <a:solidFill>
                <a:srgbClr val="CCFFCC"/>
              </a:solidFill>
              <a:latin typeface="Calibri"/>
              <a:cs typeface="Calibri"/>
            </a:endParaRPr>
          </a:p>
        </p:txBody>
      </p:sp>
      <p:sp>
        <p:nvSpPr>
          <p:cNvPr id="29" name="TextBox 28"/>
          <p:cNvSpPr txBox="1"/>
          <p:nvPr/>
        </p:nvSpPr>
        <p:spPr>
          <a:xfrm>
            <a:off x="228600" y="3276600"/>
            <a:ext cx="2133600" cy="954107"/>
          </a:xfrm>
          <a:prstGeom prst="rect">
            <a:avLst/>
          </a:prstGeom>
          <a:noFill/>
        </p:spPr>
        <p:txBody>
          <a:bodyPr wrap="square" rtlCol="0">
            <a:spAutoFit/>
          </a:bodyPr>
          <a:lstStyle/>
          <a:p>
            <a:r>
              <a:rPr lang="en-US" sz="2800" b="1" dirty="0" smtClean="0">
                <a:solidFill>
                  <a:srgbClr val="FFB503"/>
                </a:solidFill>
                <a:latin typeface="Calibri"/>
                <a:cs typeface="Calibri"/>
              </a:rPr>
              <a:t>Circles of Engagement</a:t>
            </a:r>
            <a:endParaRPr lang="en-US" sz="2800" b="1" dirty="0">
              <a:solidFill>
                <a:srgbClr val="FFB503"/>
              </a:solidFill>
              <a:latin typeface="Calibri"/>
              <a:cs typeface="Calibri"/>
            </a:endParaRPr>
          </a:p>
        </p:txBody>
      </p:sp>
    </p:spTree>
    <p:extLst>
      <p:ext uri="{BB962C8B-B14F-4D97-AF65-F5344CB8AC3E}">
        <p14:creationId xmlns:p14="http://schemas.microsoft.com/office/powerpoint/2010/main" val="64643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9"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iStock_000011931306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451437" y="-152400"/>
            <a:ext cx="60753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200" i="1" dirty="0">
                <a:latin typeface="Calibri" charset="0"/>
              </a:rPr>
              <a:t>Give me a lever long enough and a fulcrum on which to place it…</a:t>
            </a:r>
          </a:p>
          <a:p>
            <a:pPr algn="r" eaLnBrk="1" hangingPunct="1"/>
            <a:r>
              <a:rPr lang="en-US" sz="3200" i="1" dirty="0">
                <a:latin typeface="Calibri" charset="0"/>
              </a:rPr>
              <a:t>and I will move the world.    </a:t>
            </a:r>
          </a:p>
          <a:p>
            <a:pPr algn="r" eaLnBrk="1" hangingPunct="1"/>
            <a:r>
              <a:rPr lang="en-US" sz="3200" b="1" dirty="0">
                <a:latin typeface="Calibri" charset="0"/>
              </a:rPr>
              <a:t>Archimedes</a:t>
            </a:r>
          </a:p>
        </p:txBody>
      </p:sp>
      <p:sp>
        <p:nvSpPr>
          <p:cNvPr id="7" name="Rectangle 6"/>
          <p:cNvSpPr/>
          <p:nvPr/>
        </p:nvSpPr>
        <p:spPr>
          <a:xfrm rot="1342814">
            <a:off x="6638925" y="3603625"/>
            <a:ext cx="1752600" cy="10572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p:nvPr/>
        </p:nvSpPr>
        <p:spPr>
          <a:xfrm rot="1291707">
            <a:off x="489762" y="3559081"/>
            <a:ext cx="8407162" cy="584776"/>
          </a:xfrm>
          <a:prstGeom prst="rect">
            <a:avLst/>
          </a:prstGeom>
          <a:noFill/>
        </p:spPr>
        <p:txBody>
          <a:bodyPr wrap="square">
            <a:spAutoFit/>
          </a:bodyPr>
          <a:lstStyle/>
          <a:p>
            <a:pPr>
              <a:defRPr/>
            </a:pPr>
            <a:r>
              <a:rPr lang="en-US" sz="3200" b="1" dirty="0" smtClean="0">
                <a:latin typeface="+mj-lt"/>
                <a:ea typeface="ＭＳ Ｐゴシック" charset="-128"/>
                <a:cs typeface="ＭＳ Ｐゴシック" charset="-128"/>
              </a:rPr>
              <a:t>Action Plan with Deadlines and Accountability</a:t>
            </a:r>
            <a:endParaRPr lang="en-US" sz="3200" b="1" dirty="0">
              <a:latin typeface="+mj-lt"/>
              <a:ea typeface="ＭＳ Ｐゴシック" charset="-128"/>
              <a:cs typeface="ＭＳ Ｐゴシック" charset="-128"/>
            </a:endParaRPr>
          </a:p>
        </p:txBody>
      </p:sp>
      <p:sp>
        <p:nvSpPr>
          <p:cNvPr id="8" name="TextBox 7"/>
          <p:cNvSpPr txBox="1"/>
          <p:nvPr/>
        </p:nvSpPr>
        <p:spPr>
          <a:xfrm rot="1176465">
            <a:off x="6619875" y="3853368"/>
            <a:ext cx="1800225" cy="584776"/>
          </a:xfrm>
          <a:prstGeom prst="rect">
            <a:avLst/>
          </a:prstGeom>
          <a:noFill/>
        </p:spPr>
        <p:txBody>
          <a:bodyPr>
            <a:spAutoFit/>
          </a:bodyPr>
          <a:lstStyle/>
          <a:p>
            <a:pPr algn="ctr">
              <a:defRPr/>
            </a:pPr>
            <a:r>
              <a:rPr lang="en-US" sz="3200" b="1" dirty="0" smtClean="0">
                <a:latin typeface="+mj-lt"/>
                <a:ea typeface="ＭＳ Ｐゴシック" charset="-128"/>
                <a:cs typeface="ＭＳ Ｐゴシック" charset="-128"/>
              </a:rPr>
              <a:t>Goal</a:t>
            </a:r>
            <a:endParaRPr lang="en-US" sz="3200" b="1" dirty="0">
              <a:latin typeface="+mj-lt"/>
              <a:ea typeface="ＭＳ Ｐゴシック" charset="-128"/>
              <a:cs typeface="ＭＳ Ｐゴシック" charset="-128"/>
            </a:endParaRPr>
          </a:p>
        </p:txBody>
      </p:sp>
      <p:sp>
        <p:nvSpPr>
          <p:cNvPr id="9" name="TextBox 8"/>
          <p:cNvSpPr txBox="1"/>
          <p:nvPr/>
        </p:nvSpPr>
        <p:spPr>
          <a:xfrm>
            <a:off x="1752600" y="5867400"/>
            <a:ext cx="5715000" cy="584776"/>
          </a:xfrm>
          <a:prstGeom prst="rect">
            <a:avLst/>
          </a:prstGeom>
          <a:noFill/>
        </p:spPr>
        <p:txBody>
          <a:bodyPr>
            <a:spAutoFit/>
          </a:bodyPr>
          <a:lstStyle/>
          <a:p>
            <a:pPr algn="ctr">
              <a:defRPr/>
            </a:pPr>
            <a:r>
              <a:rPr lang="en-US" sz="3200" dirty="0" smtClean="0">
                <a:latin typeface="+mj-lt"/>
                <a:ea typeface="ＭＳ Ｐゴシック" charset="-128"/>
                <a:cs typeface="ＭＳ Ｐゴシック" charset="-128"/>
              </a:rPr>
              <a:t>Actionable Goals Provide Focus</a:t>
            </a:r>
            <a:endParaRPr lang="en-US" sz="3200" dirty="0">
              <a:latin typeface="+mj-lt"/>
              <a:ea typeface="ＭＳ Ｐゴシック" charset="-128"/>
              <a:cs typeface="ＭＳ Ｐゴシック" charset="-128"/>
            </a:endParaRPr>
          </a:p>
        </p:txBody>
      </p:sp>
      <p:sp>
        <p:nvSpPr>
          <p:cNvPr id="10" name="TextBox 9"/>
          <p:cNvSpPr txBox="1"/>
          <p:nvPr/>
        </p:nvSpPr>
        <p:spPr>
          <a:xfrm>
            <a:off x="3733800" y="4416126"/>
            <a:ext cx="1752600" cy="1077218"/>
          </a:xfrm>
          <a:prstGeom prst="rect">
            <a:avLst/>
          </a:prstGeom>
          <a:noFill/>
        </p:spPr>
        <p:txBody>
          <a:bodyPr wrap="square">
            <a:spAutoFit/>
          </a:bodyPr>
          <a:lstStyle/>
          <a:p>
            <a:pPr>
              <a:defRPr/>
            </a:pPr>
            <a:r>
              <a:rPr lang="en-US" sz="3200" b="1" dirty="0" smtClean="0">
                <a:latin typeface="+mj-lt"/>
                <a:ea typeface="ＭＳ Ｐゴシック" charset="-128"/>
                <a:cs typeface="ＭＳ Ｐゴシック" charset="-128"/>
              </a:rPr>
              <a:t>Mission &amp; Vision</a:t>
            </a:r>
            <a:endParaRPr lang="en-US" sz="3200" b="1" dirty="0">
              <a:latin typeface="+mj-lt"/>
              <a:ea typeface="ＭＳ Ｐゴシック" charset="-128"/>
              <a:cs typeface="ＭＳ Ｐゴシック" charset="-128"/>
            </a:endParaRPr>
          </a:p>
        </p:txBody>
      </p:sp>
    </p:spTree>
    <p:extLst>
      <p:ext uri="{BB962C8B-B14F-4D97-AF65-F5344CB8AC3E}">
        <p14:creationId xmlns:p14="http://schemas.microsoft.com/office/powerpoint/2010/main" val="1236724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Stock_000008802375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3"/>
          <p:cNvSpPr txBox="1">
            <a:spLocks noChangeArrowheads="1"/>
          </p:cNvSpPr>
          <p:nvPr/>
        </p:nvSpPr>
        <p:spPr bwMode="auto">
          <a:xfrm>
            <a:off x="2209800" y="5334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latin typeface="Calibri" charset="0"/>
              </a:rPr>
              <a:t>Measuring Success</a:t>
            </a:r>
            <a:endParaRPr lang="en-US" sz="3600" b="1" dirty="0">
              <a:latin typeface="Calibri" charset="0"/>
            </a:endParaRPr>
          </a:p>
        </p:txBody>
      </p:sp>
      <p:sp>
        <p:nvSpPr>
          <p:cNvPr id="50180" name="TextBox 4"/>
          <p:cNvSpPr txBox="1">
            <a:spLocks noChangeArrowheads="1"/>
          </p:cNvSpPr>
          <p:nvPr/>
        </p:nvSpPr>
        <p:spPr bwMode="auto">
          <a:xfrm>
            <a:off x="2895600" y="1828800"/>
            <a:ext cx="480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dirty="0">
                <a:latin typeface="Calibri" charset="0"/>
              </a:rPr>
              <a:t> </a:t>
            </a:r>
            <a:r>
              <a:rPr lang="en-US" sz="3200" b="1" dirty="0" smtClean="0">
                <a:latin typeface="Calibri" charset="0"/>
              </a:rPr>
              <a:t>Indicators</a:t>
            </a:r>
            <a:endParaRPr lang="en-US" sz="3200" dirty="0">
              <a:latin typeface="Calibri" charset="0"/>
            </a:endParaRPr>
          </a:p>
          <a:p>
            <a:pPr eaLnBrk="1" hangingPunct="1"/>
            <a:endParaRPr lang="en-US" sz="3200" dirty="0">
              <a:latin typeface="Calibri" charset="0"/>
            </a:endParaRPr>
          </a:p>
          <a:p>
            <a:pPr eaLnBrk="1" hangingPunct="1">
              <a:buFont typeface="Arial" charset="0"/>
              <a:buChar char="•"/>
            </a:pPr>
            <a:r>
              <a:rPr lang="en-US" sz="3200" b="1" dirty="0">
                <a:latin typeface="Calibri" charset="0"/>
              </a:rPr>
              <a:t> </a:t>
            </a:r>
            <a:r>
              <a:rPr lang="en-US" sz="3200" b="1" dirty="0" smtClean="0">
                <a:latin typeface="Calibri" charset="0"/>
              </a:rPr>
              <a:t>Metrics </a:t>
            </a:r>
          </a:p>
          <a:p>
            <a:pPr eaLnBrk="1" hangingPunct="1"/>
            <a:r>
              <a:rPr lang="en-US" sz="3200" b="1" dirty="0">
                <a:latin typeface="Calibri" charset="0"/>
              </a:rPr>
              <a:t> </a:t>
            </a:r>
            <a:r>
              <a:rPr lang="en-US" sz="3200" b="1" dirty="0" smtClean="0">
                <a:latin typeface="Calibri" charset="0"/>
              </a:rPr>
              <a:t>  (moving the needle)</a:t>
            </a:r>
            <a:endParaRPr lang="en-US" sz="3200" dirty="0">
              <a:latin typeface="Calibri" charset="0"/>
            </a:endParaRPr>
          </a:p>
          <a:p>
            <a:pPr eaLnBrk="1" hangingPunct="1"/>
            <a:endParaRPr lang="en-US" sz="3200" dirty="0">
              <a:latin typeface="Calibri" charset="0"/>
            </a:endParaRPr>
          </a:p>
          <a:p>
            <a:pPr eaLnBrk="1" hangingPunct="1">
              <a:buFont typeface="Arial" charset="0"/>
              <a:buChar char="•"/>
            </a:pPr>
            <a:r>
              <a:rPr lang="en-US" sz="3200" dirty="0">
                <a:latin typeface="Calibri" charset="0"/>
              </a:rPr>
              <a:t> </a:t>
            </a:r>
            <a:r>
              <a:rPr lang="en-US" sz="3200" b="1" dirty="0" smtClean="0">
                <a:latin typeface="Calibri" charset="0"/>
              </a:rPr>
              <a:t>Qualitative measures</a:t>
            </a:r>
            <a:endParaRPr lang="en-US" sz="3200" dirty="0">
              <a:latin typeface="Calibri" charset="0"/>
            </a:endParaRPr>
          </a:p>
          <a:p>
            <a:pPr eaLnBrk="1" hangingPunct="1"/>
            <a:endParaRPr lang="en-US" sz="3200" dirty="0">
              <a:latin typeface="Calibri" charset="0"/>
            </a:endParaRPr>
          </a:p>
          <a:p>
            <a:pPr eaLnBrk="1" hangingPunct="1">
              <a:buFont typeface="Arial" charset="0"/>
              <a:buChar char="•"/>
            </a:pPr>
            <a:r>
              <a:rPr lang="en-US" sz="3200" dirty="0">
                <a:latin typeface="Calibri" charset="0"/>
              </a:rPr>
              <a:t> </a:t>
            </a:r>
            <a:r>
              <a:rPr lang="en-US" sz="3200" b="1" dirty="0" smtClean="0">
                <a:latin typeface="Calibri" charset="0"/>
              </a:rPr>
              <a:t>Changes in attitudes/surveys</a:t>
            </a:r>
            <a:endParaRPr lang="en-US" sz="3200" dirty="0">
              <a:latin typeface="Calibri" charset="0"/>
            </a:endParaRPr>
          </a:p>
        </p:txBody>
      </p:sp>
    </p:spTree>
    <p:extLst>
      <p:ext uri="{BB962C8B-B14F-4D97-AF65-F5344CB8AC3E}">
        <p14:creationId xmlns:p14="http://schemas.microsoft.com/office/powerpoint/2010/main" val="1129066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59181"/>
            <a:ext cx="7813936" cy="2745391"/>
          </a:xfrm>
        </p:spPr>
        <p:txBody>
          <a:bodyPr/>
          <a:lstStyle/>
          <a:p>
            <a:r>
              <a:rPr lang="en-US" sz="3600" b="1" dirty="0" smtClean="0">
                <a:solidFill>
                  <a:srgbClr val="FFCC00"/>
                </a:solidFill>
                <a:latin typeface="Calibri"/>
                <a:cs typeface="Calibri"/>
              </a:rPr>
              <a:t>Collaboration</a:t>
            </a:r>
            <a:r>
              <a:rPr lang="en-US" sz="3600" dirty="0" smtClean="0">
                <a:latin typeface="Calibri"/>
                <a:cs typeface="Calibri"/>
              </a:rPr>
              <a:t> is… </a:t>
            </a:r>
            <a:br>
              <a:rPr lang="en-US" sz="3600" dirty="0" smtClean="0">
                <a:latin typeface="Calibri"/>
                <a:cs typeface="Calibri"/>
              </a:rPr>
            </a:br>
            <a:r>
              <a:rPr lang="en-US" sz="3600" dirty="0">
                <a:latin typeface="Calibri"/>
                <a:cs typeface="Calibri"/>
              </a:rPr>
              <a:t/>
            </a:r>
            <a:br>
              <a:rPr lang="en-US" sz="3600" dirty="0">
                <a:latin typeface="Calibri"/>
                <a:cs typeface="Calibri"/>
              </a:rPr>
            </a:br>
            <a:r>
              <a:rPr lang="en-US" sz="3600" dirty="0">
                <a:latin typeface="Calibri"/>
                <a:cs typeface="Calibri"/>
              </a:rPr>
              <a:t>the </a:t>
            </a:r>
            <a:r>
              <a:rPr lang="en-US" sz="3600" dirty="0" smtClean="0">
                <a:latin typeface="Calibri"/>
                <a:cs typeface="Calibri"/>
              </a:rPr>
              <a:t>joining of individuals, groups, or organizations… </a:t>
            </a:r>
            <a:endParaRPr lang="en-US" sz="3600" dirty="0">
              <a:latin typeface="Calibri"/>
              <a:cs typeface="Calibri"/>
            </a:endParaRPr>
          </a:p>
        </p:txBody>
      </p:sp>
      <p:sp>
        <p:nvSpPr>
          <p:cNvPr id="3" name="TextBox 2"/>
          <p:cNvSpPr txBox="1"/>
          <p:nvPr/>
        </p:nvSpPr>
        <p:spPr>
          <a:xfrm>
            <a:off x="777240" y="3705779"/>
            <a:ext cx="7813936" cy="1754327"/>
          </a:xfrm>
          <a:prstGeom prst="rect">
            <a:avLst/>
          </a:prstGeom>
          <a:noFill/>
        </p:spPr>
        <p:txBody>
          <a:bodyPr wrap="square" rtlCol="0">
            <a:spAutoFit/>
          </a:bodyPr>
          <a:lstStyle/>
          <a:p>
            <a:r>
              <a:rPr lang="en-US" sz="3600" dirty="0">
                <a:solidFill>
                  <a:srgbClr val="79FFB7"/>
                </a:solidFill>
                <a:latin typeface="Calibri"/>
                <a:cs typeface="Calibri"/>
              </a:rPr>
              <a:t>…to work together and make possible something that cannot be </a:t>
            </a:r>
            <a:r>
              <a:rPr lang="en-US" sz="3600" dirty="0">
                <a:solidFill>
                  <a:srgbClr val="89FFBC"/>
                </a:solidFill>
                <a:latin typeface="Calibri"/>
                <a:cs typeface="Calibri"/>
              </a:rPr>
              <a:t>accomplished </a:t>
            </a:r>
            <a:r>
              <a:rPr lang="en-US" sz="3600" dirty="0" smtClean="0">
                <a:solidFill>
                  <a:srgbClr val="79FFB7"/>
                </a:solidFill>
                <a:latin typeface="Calibri"/>
                <a:cs typeface="Calibri"/>
              </a:rPr>
              <a:t>separately</a:t>
            </a:r>
            <a:endParaRPr lang="en-US" sz="3600" dirty="0">
              <a:solidFill>
                <a:srgbClr val="79FFB7"/>
              </a:solidFill>
            </a:endParaRPr>
          </a:p>
        </p:txBody>
      </p:sp>
    </p:spTree>
    <p:extLst>
      <p:ext uri="{BB962C8B-B14F-4D97-AF65-F5344CB8AC3E}">
        <p14:creationId xmlns:p14="http://schemas.microsoft.com/office/powerpoint/2010/main" val="678790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304800" y="304800"/>
            <a:ext cx="6705600" cy="646331"/>
          </a:xfrm>
          <a:prstGeom prst="rect">
            <a:avLst/>
          </a:prstGeom>
          <a:noFill/>
        </p:spPr>
        <p:txBody>
          <a:bodyPr wrap="square" rtlCol="0">
            <a:spAutoFit/>
          </a:bodyPr>
          <a:lstStyle/>
          <a:p>
            <a:r>
              <a:rPr lang="en-US" sz="3600" b="1" dirty="0">
                <a:latin typeface="+mn-lt"/>
              </a:rPr>
              <a:t> </a:t>
            </a:r>
            <a:r>
              <a:rPr lang="en-US" sz="3600" b="1" dirty="0" smtClean="0">
                <a:latin typeface="+mn-lt"/>
              </a:rPr>
              <a:t>Create a One-Page ‘Blueprint’ </a:t>
            </a:r>
            <a:endParaRPr lang="en-US" sz="3600" b="1" dirty="0">
              <a:latin typeface="+mn-lt"/>
            </a:endParaRPr>
          </a:p>
        </p:txBody>
      </p:sp>
      <p:sp>
        <p:nvSpPr>
          <p:cNvPr id="4" name="TextBox 3"/>
          <p:cNvSpPr txBox="1"/>
          <p:nvPr/>
        </p:nvSpPr>
        <p:spPr>
          <a:xfrm>
            <a:off x="1524000" y="2133600"/>
            <a:ext cx="6477000" cy="584776"/>
          </a:xfrm>
          <a:prstGeom prst="rect">
            <a:avLst/>
          </a:prstGeom>
          <a:noFill/>
        </p:spPr>
        <p:txBody>
          <a:bodyPr wrap="square" rtlCol="0">
            <a:spAutoFit/>
          </a:bodyPr>
          <a:lstStyle/>
          <a:p>
            <a:r>
              <a:rPr lang="en-US" sz="3200" dirty="0" smtClean="0">
                <a:solidFill>
                  <a:srgbClr val="000000"/>
                </a:solidFill>
                <a:latin typeface="+mn-lt"/>
              </a:rPr>
              <a:t> Make the plan a living document</a:t>
            </a:r>
            <a:endParaRPr lang="en-US" sz="3200" dirty="0">
              <a:solidFill>
                <a:srgbClr val="000000"/>
              </a:solidFill>
              <a:latin typeface="+mn-lt"/>
            </a:endParaRPr>
          </a:p>
        </p:txBody>
      </p:sp>
      <p:sp>
        <p:nvSpPr>
          <p:cNvPr id="5" name="TextBox 4"/>
          <p:cNvSpPr txBox="1"/>
          <p:nvPr/>
        </p:nvSpPr>
        <p:spPr>
          <a:xfrm>
            <a:off x="2418913" y="3048000"/>
            <a:ext cx="4572000" cy="584776"/>
          </a:xfrm>
          <a:prstGeom prst="rect">
            <a:avLst/>
          </a:prstGeom>
          <a:noFill/>
        </p:spPr>
        <p:txBody>
          <a:bodyPr wrap="square" rtlCol="0">
            <a:spAutoFit/>
          </a:bodyPr>
          <a:lstStyle/>
          <a:p>
            <a:r>
              <a:rPr lang="en-US" sz="3200" dirty="0" smtClean="0">
                <a:solidFill>
                  <a:srgbClr val="000000"/>
                </a:solidFill>
                <a:latin typeface="+mn-lt"/>
              </a:rPr>
              <a:t> Commit to periodic view</a:t>
            </a:r>
            <a:endParaRPr lang="en-US" sz="3200" dirty="0">
              <a:solidFill>
                <a:srgbClr val="000000"/>
              </a:solidFill>
              <a:latin typeface="+mn-lt"/>
            </a:endParaRPr>
          </a:p>
        </p:txBody>
      </p:sp>
    </p:spTree>
    <p:extLst>
      <p:ext uri="{BB962C8B-B14F-4D97-AF65-F5344CB8AC3E}">
        <p14:creationId xmlns:p14="http://schemas.microsoft.com/office/powerpoint/2010/main" val="1482495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457200" y="152400"/>
            <a:ext cx="8510588" cy="610113"/>
          </a:xfrm>
        </p:spPr>
        <p:txBody>
          <a:bodyPr>
            <a:normAutofit fontScale="90000"/>
          </a:bodyPr>
          <a:lstStyle/>
          <a:p>
            <a:pPr>
              <a:buClr>
                <a:srgbClr val="3366FF"/>
              </a:buClr>
            </a:pPr>
            <a:r>
              <a:rPr lang="en-US" sz="3600" b="1" dirty="0" smtClean="0">
                <a:solidFill>
                  <a:srgbClr val="FFCC00"/>
                </a:solidFill>
                <a:latin typeface="Calibri" charset="0"/>
                <a:ea typeface="ＭＳ Ｐゴシック" charset="0"/>
                <a:cs typeface="Calibri" charset="0"/>
              </a:rPr>
              <a:t>Using a Blueprint Summary </a:t>
            </a:r>
            <a:endParaRPr lang="en-US" sz="2900" dirty="0">
              <a:solidFill>
                <a:srgbClr val="FFCC00"/>
              </a:solidFill>
              <a:latin typeface="Calibri" charset="0"/>
              <a:ea typeface="ＭＳ Ｐゴシック" charset="0"/>
              <a:cs typeface="Calibri" charset="0"/>
            </a:endParaRPr>
          </a:p>
        </p:txBody>
      </p:sp>
      <p:sp>
        <p:nvSpPr>
          <p:cNvPr id="17" name="TextBox 16"/>
          <p:cNvSpPr txBox="1"/>
          <p:nvPr/>
        </p:nvSpPr>
        <p:spPr>
          <a:xfrm>
            <a:off x="598969" y="914400"/>
            <a:ext cx="4319588" cy="523220"/>
          </a:xfrm>
          <a:prstGeom prst="rect">
            <a:avLst/>
          </a:prstGeom>
          <a:noFill/>
        </p:spPr>
        <p:txBody>
          <a:bodyPr wrap="square" rtlCol="0">
            <a:spAutoFit/>
          </a:bodyPr>
          <a:lstStyle/>
          <a:p>
            <a:r>
              <a:rPr lang="en-US" sz="2800" b="1" dirty="0" smtClean="0">
                <a:solidFill>
                  <a:srgbClr val="CCFFCC"/>
                </a:solidFill>
                <a:latin typeface="Calibri"/>
                <a:cs typeface="Calibri"/>
              </a:rPr>
              <a:t> </a:t>
            </a:r>
            <a:r>
              <a:rPr lang="en-US" sz="2800" b="1" dirty="0" smtClean="0">
                <a:solidFill>
                  <a:srgbClr val="89FFBC"/>
                </a:solidFill>
                <a:latin typeface="Calibri"/>
                <a:cs typeface="Calibri"/>
              </a:rPr>
              <a:t>The mission of ___ is to…</a:t>
            </a:r>
            <a:endParaRPr lang="en-US" sz="2800" b="1" dirty="0">
              <a:solidFill>
                <a:srgbClr val="89FFBC"/>
              </a:solidFill>
              <a:latin typeface="Calibri"/>
              <a:cs typeface="Calibri"/>
            </a:endParaRPr>
          </a:p>
        </p:txBody>
      </p:sp>
      <p:sp>
        <p:nvSpPr>
          <p:cNvPr id="19" name="TextBox 18"/>
          <p:cNvSpPr txBox="1"/>
          <p:nvPr/>
        </p:nvSpPr>
        <p:spPr>
          <a:xfrm>
            <a:off x="598969" y="1589520"/>
            <a:ext cx="7303257" cy="523220"/>
          </a:xfrm>
          <a:prstGeom prst="rect">
            <a:avLst/>
          </a:prstGeom>
          <a:noFill/>
        </p:spPr>
        <p:txBody>
          <a:bodyPr wrap="square" rtlCol="0">
            <a:spAutoFit/>
          </a:bodyPr>
          <a:lstStyle/>
          <a:p>
            <a:r>
              <a:rPr lang="en-US" sz="2800" b="1" dirty="0" smtClean="0">
                <a:solidFill>
                  <a:srgbClr val="CCFFCC"/>
                </a:solidFill>
                <a:latin typeface="Calibri"/>
                <a:cs typeface="Calibri"/>
              </a:rPr>
              <a:t> </a:t>
            </a:r>
            <a:r>
              <a:rPr lang="en-US" sz="2800" b="1" dirty="0" smtClean="0">
                <a:solidFill>
                  <a:srgbClr val="FFFF00"/>
                </a:solidFill>
                <a:latin typeface="Calibri"/>
                <a:cs typeface="Calibri"/>
              </a:rPr>
              <a:t>Our vision of success in 3 years is…</a:t>
            </a:r>
            <a:endParaRPr lang="en-US" sz="2800" b="1" dirty="0">
              <a:solidFill>
                <a:srgbClr val="FFFF00"/>
              </a:solidFill>
              <a:latin typeface="Calibri"/>
              <a:cs typeface="Calibri"/>
            </a:endParaRPr>
          </a:p>
        </p:txBody>
      </p:sp>
      <p:sp>
        <p:nvSpPr>
          <p:cNvPr id="20" name="TextBox 19"/>
          <p:cNvSpPr txBox="1"/>
          <p:nvPr/>
        </p:nvSpPr>
        <p:spPr>
          <a:xfrm>
            <a:off x="734354" y="2259431"/>
            <a:ext cx="4648200" cy="1815882"/>
          </a:xfrm>
          <a:prstGeom prst="rect">
            <a:avLst/>
          </a:prstGeom>
          <a:noFill/>
        </p:spPr>
        <p:txBody>
          <a:bodyPr wrap="square" rtlCol="0">
            <a:spAutoFit/>
          </a:bodyPr>
          <a:lstStyle/>
          <a:p>
            <a:r>
              <a:rPr lang="en-US" sz="2800" b="1" dirty="0" smtClean="0">
                <a:solidFill>
                  <a:srgbClr val="FF0000"/>
                </a:solidFill>
                <a:latin typeface="Calibri"/>
                <a:cs typeface="Calibri"/>
              </a:rPr>
              <a:t>Our guiding values are…</a:t>
            </a:r>
            <a:endParaRPr lang="en-US" sz="2800" b="1" dirty="0">
              <a:solidFill>
                <a:srgbClr val="FF0000"/>
              </a:solidFill>
              <a:latin typeface="Calibri"/>
              <a:cs typeface="Calibri"/>
            </a:endParaRPr>
          </a:p>
          <a:p>
            <a:r>
              <a:rPr lang="en-US" sz="2800" b="1" dirty="0" smtClean="0">
                <a:solidFill>
                  <a:srgbClr val="FF0000"/>
                </a:solidFill>
                <a:latin typeface="Calibri"/>
                <a:cs typeface="Calibri"/>
              </a:rPr>
              <a:t>-</a:t>
            </a:r>
          </a:p>
          <a:p>
            <a:r>
              <a:rPr lang="en-US" sz="2800" b="1" dirty="0" smtClean="0">
                <a:solidFill>
                  <a:srgbClr val="FF0000"/>
                </a:solidFill>
                <a:latin typeface="Calibri"/>
                <a:cs typeface="Calibri"/>
              </a:rPr>
              <a:t>-</a:t>
            </a:r>
          </a:p>
          <a:p>
            <a:r>
              <a:rPr lang="en-US" sz="2800" b="1" dirty="0" smtClean="0">
                <a:solidFill>
                  <a:srgbClr val="FF0000"/>
                </a:solidFill>
                <a:latin typeface="Calibri"/>
                <a:cs typeface="Calibri"/>
              </a:rPr>
              <a:t>-</a:t>
            </a:r>
          </a:p>
        </p:txBody>
      </p:sp>
      <p:sp>
        <p:nvSpPr>
          <p:cNvPr id="2" name="Rounded Rectangle 1"/>
          <p:cNvSpPr/>
          <p:nvPr/>
        </p:nvSpPr>
        <p:spPr>
          <a:xfrm>
            <a:off x="762000" y="41148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libri"/>
              </a:rPr>
              <a:t>Goal #1</a:t>
            </a:r>
            <a:endParaRPr lang="en-US" b="1" dirty="0">
              <a:latin typeface="Calibri"/>
            </a:endParaRPr>
          </a:p>
        </p:txBody>
      </p:sp>
      <p:sp>
        <p:nvSpPr>
          <p:cNvPr id="18" name="Rounded Rectangle 17"/>
          <p:cNvSpPr/>
          <p:nvPr/>
        </p:nvSpPr>
        <p:spPr>
          <a:xfrm>
            <a:off x="2819400" y="4129204"/>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libri"/>
              </a:rPr>
              <a:t>Goal #2</a:t>
            </a:r>
            <a:endParaRPr lang="en-US" b="1" dirty="0">
              <a:latin typeface="Calibri"/>
            </a:endParaRPr>
          </a:p>
        </p:txBody>
      </p:sp>
      <p:sp>
        <p:nvSpPr>
          <p:cNvPr id="26" name="Rounded Rectangle 25"/>
          <p:cNvSpPr/>
          <p:nvPr/>
        </p:nvSpPr>
        <p:spPr>
          <a:xfrm>
            <a:off x="4885081" y="4107190"/>
            <a:ext cx="166126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libri"/>
              </a:rPr>
              <a:t>Goal #3</a:t>
            </a:r>
            <a:endParaRPr lang="en-US" b="1" dirty="0">
              <a:latin typeface="Calibri"/>
            </a:endParaRPr>
          </a:p>
        </p:txBody>
      </p:sp>
      <p:sp>
        <p:nvSpPr>
          <p:cNvPr id="27" name="Rounded Rectangle 26"/>
          <p:cNvSpPr/>
          <p:nvPr/>
        </p:nvSpPr>
        <p:spPr>
          <a:xfrm>
            <a:off x="6934200" y="4076521"/>
            <a:ext cx="16764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libri"/>
              </a:rPr>
              <a:t>Goal #4</a:t>
            </a:r>
            <a:endParaRPr lang="en-US" b="1" dirty="0">
              <a:latin typeface="Calibri"/>
            </a:endParaRPr>
          </a:p>
        </p:txBody>
      </p:sp>
      <p:sp>
        <p:nvSpPr>
          <p:cNvPr id="3" name="Rectangle 2"/>
          <p:cNvSpPr/>
          <p:nvPr/>
        </p:nvSpPr>
        <p:spPr>
          <a:xfrm>
            <a:off x="762000" y="5499795"/>
            <a:ext cx="7848600" cy="901005"/>
          </a:xfrm>
          <a:prstGeom prst="rect">
            <a:avLst/>
          </a:prstGeom>
          <a:solidFill>
            <a:srgbClr val="FFFC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53825" y="5446693"/>
            <a:ext cx="6248401" cy="954107"/>
          </a:xfrm>
          <a:prstGeom prst="rect">
            <a:avLst/>
          </a:prstGeom>
          <a:noFill/>
        </p:spPr>
        <p:txBody>
          <a:bodyPr wrap="square" rtlCol="0">
            <a:spAutoFit/>
          </a:bodyPr>
          <a:lstStyle/>
          <a:p>
            <a:r>
              <a:rPr lang="en-US" sz="2800" b="1" dirty="0" smtClean="0">
                <a:solidFill>
                  <a:schemeClr val="bg1"/>
                </a:solidFill>
                <a:latin typeface="Calibri"/>
                <a:cs typeface="Calibri"/>
              </a:rPr>
              <a:t>Success Indicators (updated on _______)</a:t>
            </a:r>
          </a:p>
          <a:p>
            <a:r>
              <a:rPr lang="en-US" sz="2800" b="1" dirty="0" smtClean="0">
                <a:solidFill>
                  <a:schemeClr val="bg1"/>
                </a:solidFill>
                <a:latin typeface="Calibri"/>
                <a:cs typeface="Calibri"/>
              </a:rPr>
              <a:t>a.                  b.                   c. </a:t>
            </a:r>
            <a:endParaRPr lang="en-US" sz="2800" b="1" dirty="0">
              <a:solidFill>
                <a:schemeClr val="bg1"/>
              </a:solidFill>
              <a:latin typeface="Calibri"/>
              <a:cs typeface="Calibri"/>
            </a:endParaRPr>
          </a:p>
        </p:txBody>
      </p:sp>
    </p:spTree>
    <p:extLst>
      <p:ext uri="{BB962C8B-B14F-4D97-AF65-F5344CB8AC3E}">
        <p14:creationId xmlns:p14="http://schemas.microsoft.com/office/powerpoint/2010/main" val="1289151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 grpId="0" animBg="1"/>
      <p:bldP spid="18" grpId="0" animBg="1"/>
      <p:bldP spid="26" grpId="0" animBg="1"/>
      <p:bldP spid="27" grpId="0" animBg="1"/>
      <p:bldP spid="3"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0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014113" y="8585"/>
            <a:ext cx="3657600" cy="646331"/>
          </a:xfrm>
          <a:prstGeom prst="rect">
            <a:avLst/>
          </a:prstGeom>
          <a:noFill/>
        </p:spPr>
        <p:txBody>
          <a:bodyPr>
            <a:spAutoFit/>
          </a:bodyPr>
          <a:lstStyle/>
          <a:p>
            <a:pPr algn="r">
              <a:defRPr/>
            </a:pPr>
            <a:r>
              <a:rPr lang="en-US" sz="3600" b="1" dirty="0" smtClean="0">
                <a:solidFill>
                  <a:srgbClr val="8401FF"/>
                </a:solidFill>
                <a:latin typeface="Calibri"/>
                <a:ea typeface="ＭＳ Ｐゴシック" charset="-128"/>
                <a:cs typeface="ＭＳ Ｐゴシック" charset="-128"/>
              </a:rPr>
              <a:t>Vision of Success </a:t>
            </a:r>
            <a:endParaRPr lang="en-US" sz="3600" b="1" dirty="0">
              <a:solidFill>
                <a:srgbClr val="8401FF"/>
              </a:solidFill>
              <a:latin typeface="Calibri"/>
              <a:ea typeface="ＭＳ Ｐゴシック" charset="-128"/>
              <a:cs typeface="ＭＳ Ｐゴシック" charset="-128"/>
            </a:endParaRPr>
          </a:p>
        </p:txBody>
      </p:sp>
      <p:sp>
        <p:nvSpPr>
          <p:cNvPr id="15363" name="Rectangle 9"/>
          <p:cNvSpPr>
            <a:spLocks noChangeArrowheads="1"/>
          </p:cNvSpPr>
          <p:nvPr/>
        </p:nvSpPr>
        <p:spPr bwMode="auto">
          <a:xfrm>
            <a:off x="3733800" y="5638800"/>
            <a:ext cx="510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smtClean="0">
                <a:solidFill>
                  <a:srgbClr val="FF0000"/>
                </a:solidFill>
                <a:latin typeface="Calibri" charset="0"/>
              </a:rPr>
              <a:t>Wise Planning</a:t>
            </a:r>
            <a:r>
              <a:rPr lang="en-US" sz="3600" b="1" dirty="0" smtClean="0">
                <a:latin typeface="Calibri" charset="0"/>
              </a:rPr>
              <a:t> </a:t>
            </a:r>
            <a:r>
              <a:rPr lang="en-US" sz="3600" b="1" dirty="0">
                <a:latin typeface="Calibri" charset="0"/>
              </a:rPr>
              <a:t/>
            </a:r>
            <a:br>
              <a:rPr lang="en-US" sz="3600" b="1" dirty="0">
                <a:latin typeface="Calibri" charset="0"/>
              </a:rPr>
            </a:br>
            <a:endParaRPr lang="en-US" sz="2800" b="1" dirty="0"/>
          </a:p>
        </p:txBody>
      </p:sp>
      <p:sp>
        <p:nvSpPr>
          <p:cNvPr id="6" name="TextBox 9"/>
          <p:cNvSpPr txBox="1">
            <a:spLocks noChangeArrowheads="1"/>
          </p:cNvSpPr>
          <p:nvPr/>
        </p:nvSpPr>
        <p:spPr bwMode="auto">
          <a:xfrm rot="20280819">
            <a:off x="1421639" y="3535741"/>
            <a:ext cx="3511550" cy="523220"/>
          </a:xfrm>
          <a:prstGeom prst="rect">
            <a:avLst/>
          </a:prstGeom>
          <a:noFill/>
          <a:ln w="9525">
            <a:noFill/>
            <a:miter lim="800000"/>
            <a:headEnd/>
            <a:tailEnd/>
          </a:ln>
        </p:spPr>
        <p:txBody>
          <a:bodyPr>
            <a:spAutoFit/>
          </a:bodyPr>
          <a:lstStyle/>
          <a:p>
            <a:pPr>
              <a:defRPr/>
            </a:pPr>
            <a:r>
              <a:rPr lang="en-US" sz="2800" b="1" dirty="0">
                <a:latin typeface="Calibri"/>
                <a:ea typeface="ＭＳ Ｐゴシック" charset="-128"/>
                <a:cs typeface="Calibri"/>
              </a:rPr>
              <a:t>&gt;&gt;</a:t>
            </a:r>
            <a:r>
              <a:rPr lang="en-US" sz="2800" b="1" dirty="0" smtClean="0">
                <a:latin typeface="Calibri"/>
                <a:ea typeface="ＭＳ Ｐゴシック" charset="-128"/>
                <a:cs typeface="Calibri"/>
              </a:rPr>
              <a:t>&gt; </a:t>
            </a:r>
            <a:r>
              <a:rPr lang="en-US" sz="2800" b="1" dirty="0" smtClean="0">
                <a:solidFill>
                  <a:srgbClr val="FF0000"/>
                </a:solidFill>
                <a:latin typeface="Calibri"/>
                <a:ea typeface="ＭＳ Ｐゴシック" charset="-128"/>
                <a:cs typeface="Calibri"/>
              </a:rPr>
              <a:t>Dialogue </a:t>
            </a:r>
            <a:r>
              <a:rPr lang="en-US" sz="2800" b="1" dirty="0" smtClean="0">
                <a:solidFill>
                  <a:srgbClr val="FFFFFF"/>
                </a:solidFill>
                <a:latin typeface="Calibri"/>
                <a:ea typeface="ＭＳ Ｐゴシック" charset="-128"/>
                <a:cs typeface="Calibri"/>
              </a:rPr>
              <a:t>&gt;</a:t>
            </a:r>
            <a:r>
              <a:rPr lang="en-US" sz="2800" b="1" dirty="0">
                <a:solidFill>
                  <a:srgbClr val="FFFFFF"/>
                </a:solidFill>
                <a:latin typeface="Calibri"/>
                <a:ea typeface="ＭＳ Ｐゴシック" charset="-128"/>
                <a:cs typeface="Calibri"/>
              </a:rPr>
              <a:t>&gt;&gt;</a:t>
            </a:r>
          </a:p>
        </p:txBody>
      </p:sp>
      <p:sp>
        <p:nvSpPr>
          <p:cNvPr id="3" name="TextBox 2"/>
          <p:cNvSpPr txBox="1"/>
          <p:nvPr/>
        </p:nvSpPr>
        <p:spPr>
          <a:xfrm>
            <a:off x="152400" y="2549327"/>
            <a:ext cx="5517619" cy="523220"/>
          </a:xfrm>
          <a:prstGeom prst="rect">
            <a:avLst/>
          </a:prstGeom>
          <a:noFill/>
        </p:spPr>
        <p:txBody>
          <a:bodyPr wrap="square" rtlCol="0">
            <a:spAutoFit/>
          </a:bodyPr>
          <a:lstStyle/>
          <a:p>
            <a:r>
              <a:rPr lang="en-US" sz="2800" b="1" dirty="0" smtClean="0">
                <a:solidFill>
                  <a:srgbClr val="FF0000"/>
                </a:solidFill>
                <a:latin typeface="Calibri"/>
                <a:cs typeface="Calibri"/>
              </a:rPr>
              <a:t>Mission Clarity</a:t>
            </a:r>
            <a:endParaRPr lang="en-US" sz="2800" b="1" dirty="0">
              <a:solidFill>
                <a:srgbClr val="FF0000"/>
              </a:solidFill>
              <a:latin typeface="Calibri"/>
              <a:cs typeface="Calibri"/>
            </a:endParaRPr>
          </a:p>
        </p:txBody>
      </p:sp>
      <p:sp>
        <p:nvSpPr>
          <p:cNvPr id="8" name="TextBox 7"/>
          <p:cNvSpPr txBox="1"/>
          <p:nvPr/>
        </p:nvSpPr>
        <p:spPr>
          <a:xfrm>
            <a:off x="4014113" y="1489019"/>
            <a:ext cx="3810000" cy="523220"/>
          </a:xfrm>
          <a:prstGeom prst="rect">
            <a:avLst/>
          </a:prstGeom>
          <a:noFill/>
        </p:spPr>
        <p:txBody>
          <a:bodyPr wrap="square" rtlCol="0">
            <a:spAutoFit/>
          </a:bodyPr>
          <a:lstStyle/>
          <a:p>
            <a:r>
              <a:rPr lang="en-US" sz="2800" b="1" dirty="0" smtClean="0">
                <a:solidFill>
                  <a:srgbClr val="FF0000"/>
                </a:solidFill>
                <a:latin typeface="Calibri"/>
                <a:cs typeface="Calibri"/>
              </a:rPr>
              <a:t>Actionable Goals</a:t>
            </a:r>
            <a:endParaRPr lang="en-US" sz="2800" b="1" dirty="0">
              <a:solidFill>
                <a:srgbClr val="FF0000"/>
              </a:solidFill>
              <a:latin typeface="Calibri"/>
              <a:cs typeface="Calibri"/>
            </a:endParaRPr>
          </a:p>
        </p:txBody>
      </p:sp>
      <p:sp>
        <p:nvSpPr>
          <p:cNvPr id="10" name="TextBox 9"/>
          <p:cNvSpPr txBox="1"/>
          <p:nvPr/>
        </p:nvSpPr>
        <p:spPr>
          <a:xfrm>
            <a:off x="914400" y="1979368"/>
            <a:ext cx="4275084" cy="523220"/>
          </a:xfrm>
          <a:prstGeom prst="rect">
            <a:avLst/>
          </a:prstGeom>
          <a:noFill/>
        </p:spPr>
        <p:txBody>
          <a:bodyPr wrap="square" rtlCol="0">
            <a:spAutoFit/>
          </a:bodyPr>
          <a:lstStyle/>
          <a:p>
            <a:r>
              <a:rPr lang="en-US" sz="2800" b="1" dirty="0" smtClean="0">
                <a:solidFill>
                  <a:srgbClr val="FF0000"/>
                </a:solidFill>
                <a:latin typeface="Calibri"/>
              </a:rPr>
              <a:t>Well defined Core Values</a:t>
            </a:r>
            <a:endParaRPr lang="en-US" sz="2800" b="1" dirty="0">
              <a:solidFill>
                <a:srgbClr val="FF0000"/>
              </a:solidFill>
              <a:latin typeface="Calibri"/>
            </a:endParaRPr>
          </a:p>
        </p:txBody>
      </p:sp>
      <p:sp>
        <p:nvSpPr>
          <p:cNvPr id="2" name="TextBox 1"/>
          <p:cNvSpPr txBox="1"/>
          <p:nvPr/>
        </p:nvSpPr>
        <p:spPr>
          <a:xfrm>
            <a:off x="-388471" y="-1987176"/>
            <a:ext cx="184666" cy="369332"/>
          </a:xfrm>
          <a:prstGeom prst="rect">
            <a:avLst/>
          </a:prstGeom>
          <a:noFill/>
        </p:spPr>
        <p:txBody>
          <a:bodyPr wrap="none" rtlCol="0">
            <a:spAutoFit/>
          </a:bodyPr>
          <a:lstStyle/>
          <a:p>
            <a:endParaRPr lang="en-US" dirty="0"/>
          </a:p>
        </p:txBody>
      </p:sp>
      <p:sp>
        <p:nvSpPr>
          <p:cNvPr id="11" name="TextBox 10"/>
          <p:cNvSpPr txBox="1"/>
          <p:nvPr/>
        </p:nvSpPr>
        <p:spPr>
          <a:xfrm>
            <a:off x="152400" y="838200"/>
            <a:ext cx="7010400" cy="523220"/>
          </a:xfrm>
          <a:prstGeom prst="rect">
            <a:avLst/>
          </a:prstGeom>
          <a:noFill/>
        </p:spPr>
        <p:txBody>
          <a:bodyPr wrap="square" rtlCol="0">
            <a:spAutoFit/>
          </a:bodyPr>
          <a:lstStyle/>
          <a:p>
            <a:r>
              <a:rPr lang="en-US" sz="2800" b="1" dirty="0" smtClean="0">
                <a:solidFill>
                  <a:srgbClr val="FF0000"/>
                </a:solidFill>
                <a:latin typeface="Calibri"/>
                <a:cs typeface="Calibri"/>
              </a:rPr>
              <a:t>Implementation, Review, Course Correction</a:t>
            </a:r>
            <a:endParaRPr lang="en-US" sz="2800" b="1" dirty="0">
              <a:solidFill>
                <a:srgbClr val="FF0000"/>
              </a:solidFill>
              <a:latin typeface="Calibri"/>
              <a:cs typeface="Calibri"/>
            </a:endParaRPr>
          </a:p>
        </p:txBody>
      </p:sp>
      <p:sp>
        <p:nvSpPr>
          <p:cNvPr id="12" name="TextBox 11"/>
          <p:cNvSpPr txBox="1"/>
          <p:nvPr/>
        </p:nvSpPr>
        <p:spPr>
          <a:xfrm rot="20554721">
            <a:off x="2573504" y="3843760"/>
            <a:ext cx="5231960" cy="523220"/>
          </a:xfrm>
          <a:prstGeom prst="rect">
            <a:avLst/>
          </a:prstGeom>
          <a:noFill/>
        </p:spPr>
        <p:txBody>
          <a:bodyPr wrap="square" rtlCol="0">
            <a:spAutoFit/>
          </a:bodyPr>
          <a:lstStyle/>
          <a:p>
            <a:r>
              <a:rPr lang="en-US" sz="2800" b="1" dirty="0" smtClean="0">
                <a:solidFill>
                  <a:srgbClr val="FF0000"/>
                </a:solidFill>
                <a:latin typeface="Calibri"/>
              </a:rPr>
              <a:t>Understanding the Environment</a:t>
            </a:r>
            <a:endParaRPr lang="en-US" sz="2800" b="1" dirty="0">
              <a:solidFill>
                <a:srgbClr val="FF0000"/>
              </a:solidFill>
              <a:latin typeface="Calibri"/>
            </a:endParaRPr>
          </a:p>
        </p:txBody>
      </p:sp>
    </p:spTree>
    <p:extLst>
      <p:ext uri="{BB962C8B-B14F-4D97-AF65-F5344CB8AC3E}">
        <p14:creationId xmlns:p14="http://schemas.microsoft.com/office/powerpoint/2010/main" val="3395826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3" grpId="0"/>
      <p:bldP spid="8"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502543" y="423363"/>
            <a:ext cx="8223433" cy="1050866"/>
          </a:xfrm>
        </p:spPr>
        <p:txBody>
          <a:bodyPr>
            <a:normAutofit fontScale="90000"/>
          </a:bodyPr>
          <a:lstStyle/>
          <a:p>
            <a:pPr>
              <a:buClr>
                <a:srgbClr val="3366FF"/>
              </a:buClr>
            </a:pPr>
            <a:r>
              <a:rPr lang="en-US" sz="3600" b="1" dirty="0" smtClean="0">
                <a:solidFill>
                  <a:srgbClr val="FFCC00"/>
                </a:solidFill>
                <a:latin typeface="Calibri" charset="0"/>
                <a:ea typeface="ＭＳ Ｐゴシック" charset="0"/>
                <a:cs typeface="Calibri" charset="0"/>
              </a:rPr>
              <a:t>What You Can Do </a:t>
            </a:r>
            <a:br>
              <a:rPr lang="en-US" sz="3600" b="1" dirty="0" smtClean="0">
                <a:solidFill>
                  <a:srgbClr val="FFCC00"/>
                </a:solidFill>
                <a:latin typeface="Calibri" charset="0"/>
                <a:ea typeface="ＭＳ Ｐゴシック" charset="0"/>
                <a:cs typeface="Calibri" charset="0"/>
              </a:rPr>
            </a:br>
            <a:endParaRPr lang="en-US" sz="2900" dirty="0">
              <a:solidFill>
                <a:srgbClr val="FFCC00"/>
              </a:solidFill>
              <a:latin typeface="Calibri" charset="0"/>
              <a:ea typeface="ＭＳ Ｐゴシック" charset="0"/>
              <a:cs typeface="Calibri" charset="0"/>
            </a:endParaRPr>
          </a:p>
        </p:txBody>
      </p:sp>
      <p:sp>
        <p:nvSpPr>
          <p:cNvPr id="2" name="TextBox 1"/>
          <p:cNvSpPr txBox="1"/>
          <p:nvPr/>
        </p:nvSpPr>
        <p:spPr>
          <a:xfrm>
            <a:off x="677333" y="1317875"/>
            <a:ext cx="7492662" cy="1077218"/>
          </a:xfrm>
          <a:prstGeom prst="rect">
            <a:avLst/>
          </a:prstGeom>
          <a:noFill/>
          <a:ln>
            <a:noFill/>
          </a:ln>
        </p:spPr>
        <p:txBody>
          <a:bodyPr wrap="square" rtlCol="0">
            <a:spAutoFit/>
          </a:bodyPr>
          <a:lstStyle/>
          <a:p>
            <a:pPr marL="457200" indent="-457200">
              <a:buClr>
                <a:srgbClr val="FFD302"/>
              </a:buClr>
              <a:buFont typeface="Arial"/>
              <a:buChar char="•"/>
            </a:pPr>
            <a:r>
              <a:rPr lang="en-US" sz="3200" dirty="0" smtClean="0">
                <a:latin typeface="Calibri"/>
              </a:rPr>
              <a:t>Treat planning as a discipline and an ongoing conversation</a:t>
            </a:r>
            <a:endParaRPr lang="en-US" sz="3200" dirty="0">
              <a:latin typeface="Calibri"/>
            </a:endParaRPr>
          </a:p>
        </p:txBody>
      </p:sp>
      <p:sp>
        <p:nvSpPr>
          <p:cNvPr id="5" name="TextBox 4"/>
          <p:cNvSpPr txBox="1"/>
          <p:nvPr/>
        </p:nvSpPr>
        <p:spPr>
          <a:xfrm>
            <a:off x="677333" y="2580548"/>
            <a:ext cx="7789334" cy="1077218"/>
          </a:xfrm>
          <a:prstGeom prst="rect">
            <a:avLst/>
          </a:prstGeom>
          <a:noFill/>
          <a:ln>
            <a:noFill/>
          </a:ln>
        </p:spPr>
        <p:txBody>
          <a:bodyPr wrap="square" rtlCol="0">
            <a:spAutoFit/>
          </a:bodyPr>
          <a:lstStyle/>
          <a:p>
            <a:pPr marL="457200" indent="-457200">
              <a:buClr>
                <a:srgbClr val="FFCD01"/>
              </a:buClr>
              <a:buFont typeface="Arial"/>
              <a:buChar char="•"/>
            </a:pPr>
            <a:r>
              <a:rPr lang="en-US" sz="3200" dirty="0" smtClean="0">
                <a:latin typeface="Calibri"/>
              </a:rPr>
              <a:t>At least annually develop a new plan or update your existing plan</a:t>
            </a:r>
            <a:endParaRPr lang="en-US" sz="3200" dirty="0">
              <a:latin typeface="Calibri"/>
            </a:endParaRPr>
          </a:p>
        </p:txBody>
      </p:sp>
      <p:sp>
        <p:nvSpPr>
          <p:cNvPr id="6" name="TextBox 5"/>
          <p:cNvSpPr txBox="1"/>
          <p:nvPr/>
        </p:nvSpPr>
        <p:spPr>
          <a:xfrm>
            <a:off x="677333" y="3962400"/>
            <a:ext cx="7492662" cy="1077218"/>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Improve accountability by selecting key success indicators to monitor over time</a:t>
            </a:r>
          </a:p>
        </p:txBody>
      </p:sp>
    </p:spTree>
    <p:extLst>
      <p:ext uri="{BB962C8B-B14F-4D97-AF65-F5344CB8AC3E}">
        <p14:creationId xmlns:p14="http://schemas.microsoft.com/office/powerpoint/2010/main" val="3023997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543800" cy="5181600"/>
          </a:xfrm>
        </p:spPr>
        <p:txBody>
          <a:bodyPr/>
          <a:lstStyle/>
          <a:p>
            <a:r>
              <a:rPr lang="en-US" sz="3200" b="1" dirty="0" smtClean="0">
                <a:solidFill>
                  <a:srgbClr val="FFCC00"/>
                </a:solidFill>
                <a:latin typeface="Calibri"/>
                <a:cs typeface="Calibri"/>
              </a:rPr>
              <a:t>Contact information for questions:</a:t>
            </a:r>
            <a:r>
              <a:rPr lang="en-US" sz="3200" b="1" dirty="0">
                <a:solidFill>
                  <a:srgbClr val="FFCC00"/>
                </a:solidFill>
                <a:latin typeface="Calibri"/>
                <a:cs typeface="Calibri"/>
              </a:rPr>
              <a:t/>
            </a:r>
            <a:br>
              <a:rPr lang="en-US" sz="3200" b="1" dirty="0">
                <a:solidFill>
                  <a:srgbClr val="FFCC00"/>
                </a:solidFill>
                <a:latin typeface="Calibri"/>
                <a:cs typeface="Calibri"/>
              </a:rPr>
            </a:b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3200" b="1" dirty="0" smtClean="0">
                <a:solidFill>
                  <a:srgbClr val="FFCC00"/>
                </a:solidFill>
                <a:latin typeface="Calibri"/>
                <a:cs typeface="Calibri"/>
              </a:rPr>
              <a:t>	</a:t>
            </a:r>
            <a:r>
              <a:rPr lang="en-US" sz="3200" b="1" dirty="0" smtClean="0">
                <a:latin typeface="Calibri"/>
                <a:cs typeface="Calibri"/>
              </a:rPr>
              <a:t>505.433.5439</a:t>
            </a:r>
            <a:r>
              <a:rPr lang="en-US" sz="3200" b="1" dirty="0">
                <a:solidFill>
                  <a:srgbClr val="FFCC00"/>
                </a:solidFill>
                <a:latin typeface="Calibri"/>
                <a:cs typeface="Calibri"/>
              </a:rPr>
              <a:t/>
            </a:r>
            <a:br>
              <a:rPr lang="en-US" sz="3200" b="1" dirty="0">
                <a:solidFill>
                  <a:srgbClr val="FFCC00"/>
                </a:solidFill>
                <a:latin typeface="Calibri"/>
                <a:cs typeface="Calibri"/>
              </a:rPr>
            </a:b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3200" b="1" dirty="0">
                <a:solidFill>
                  <a:srgbClr val="FFCC00"/>
                </a:solidFill>
                <a:latin typeface="Calibri"/>
                <a:cs typeface="Calibri"/>
              </a:rPr>
              <a:t/>
            </a:r>
            <a:br>
              <a:rPr lang="en-US" sz="3200" b="1" dirty="0">
                <a:solidFill>
                  <a:srgbClr val="FFCC00"/>
                </a:solidFill>
                <a:latin typeface="Calibri"/>
                <a:cs typeface="Calibri"/>
              </a:rPr>
            </a:br>
            <a:r>
              <a:rPr lang="en-US" sz="3200" b="1" dirty="0" smtClean="0">
                <a:solidFill>
                  <a:srgbClr val="FFCC00"/>
                </a:solidFill>
                <a:latin typeface="Calibri"/>
                <a:cs typeface="Calibri"/>
              </a:rPr>
              <a:t>	</a:t>
            </a:r>
            <a:r>
              <a:rPr lang="en-US" sz="3200" b="1" dirty="0" err="1" smtClean="0">
                <a:solidFill>
                  <a:srgbClr val="FFFFFF"/>
                </a:solidFill>
                <a:latin typeface="Calibri"/>
                <a:cs typeface="Calibri"/>
              </a:rPr>
              <a:t>mark@decisionres.com</a:t>
            </a: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3200" b="1" dirty="0">
                <a:solidFill>
                  <a:srgbClr val="FFCC00"/>
                </a:solidFill>
                <a:latin typeface="Calibri"/>
                <a:cs typeface="Calibri"/>
              </a:rPr>
              <a:t/>
            </a:r>
            <a:br>
              <a:rPr lang="en-US" sz="3200" b="1" dirty="0">
                <a:solidFill>
                  <a:srgbClr val="FFCC00"/>
                </a:solidFill>
                <a:latin typeface="Calibri"/>
                <a:cs typeface="Calibri"/>
              </a:rPr>
            </a:b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3200" b="1" dirty="0" smtClean="0">
                <a:solidFill>
                  <a:srgbClr val="FFCC00"/>
                </a:solidFill>
                <a:latin typeface="Calibri"/>
                <a:cs typeface="Calibri"/>
              </a:rPr>
              <a:t>	</a:t>
            </a:r>
            <a:r>
              <a:rPr lang="en-US" sz="3200" b="1" dirty="0" err="1" smtClean="0">
                <a:solidFill>
                  <a:srgbClr val="FFFFFF"/>
                </a:solidFill>
                <a:latin typeface="Calibri"/>
                <a:cs typeface="Calibri"/>
              </a:rPr>
              <a:t>www.decisionres.com</a:t>
            </a:r>
            <a:endParaRPr lang="en-US" sz="3200" b="1" dirty="0">
              <a:solidFill>
                <a:srgbClr val="FFCC00"/>
              </a:solidFill>
              <a:latin typeface="Calibri"/>
              <a:cs typeface="Calibri"/>
            </a:endParaRPr>
          </a:p>
        </p:txBody>
      </p:sp>
    </p:spTree>
    <p:extLst>
      <p:ext uri="{BB962C8B-B14F-4D97-AF65-F5344CB8AC3E}">
        <p14:creationId xmlns:p14="http://schemas.microsoft.com/office/powerpoint/2010/main" val="19629074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50836"/>
            <a:ext cx="7543800" cy="5181600"/>
          </a:xfrm>
        </p:spPr>
        <p:txBody>
          <a:bodyPr/>
          <a:lstStyle/>
          <a:p>
            <a:r>
              <a:rPr lang="en-US" sz="3200" b="1" dirty="0" smtClean="0">
                <a:solidFill>
                  <a:srgbClr val="FFCC00"/>
                </a:solidFill>
                <a:latin typeface="Calibri"/>
                <a:cs typeface="Calibri"/>
              </a:rPr>
              <a:t>Resources</a:t>
            </a:r>
            <a:r>
              <a:rPr lang="en-US" sz="3200" b="1" dirty="0">
                <a:solidFill>
                  <a:srgbClr val="FFCC00"/>
                </a:solidFill>
                <a:latin typeface="Calibri"/>
                <a:cs typeface="Calibri"/>
              </a:rPr>
              <a:t/>
            </a:r>
            <a:br>
              <a:rPr lang="en-US" sz="3200" b="1" dirty="0">
                <a:solidFill>
                  <a:srgbClr val="FFCC00"/>
                </a:solidFill>
                <a:latin typeface="Calibri"/>
                <a:cs typeface="Calibri"/>
              </a:rPr>
            </a:b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2400" b="1" i="1" dirty="0" smtClean="0">
                <a:solidFill>
                  <a:srgbClr val="FFFFFF"/>
                </a:solidFill>
                <a:latin typeface="Calibri"/>
                <a:cs typeface="Calibri"/>
              </a:rPr>
              <a:t>Strategic Planning for Public and Nonprofit Organizations: A Guide to Strengthening an Sustaining Organizational Achievement </a:t>
            </a:r>
            <a:r>
              <a:rPr lang="en-US" sz="2400" b="1" dirty="0" smtClean="0">
                <a:solidFill>
                  <a:srgbClr val="FFFFFF"/>
                </a:solidFill>
                <a:latin typeface="Calibri"/>
                <a:cs typeface="Calibri"/>
              </a:rPr>
              <a:t/>
            </a:r>
            <a:br>
              <a:rPr lang="en-US" sz="2400" b="1" dirty="0" smtClean="0">
                <a:solidFill>
                  <a:srgbClr val="FFFFFF"/>
                </a:solidFill>
                <a:latin typeface="Calibri"/>
                <a:cs typeface="Calibri"/>
              </a:rPr>
            </a:br>
            <a:r>
              <a:rPr lang="en-US" sz="2400" b="1" dirty="0" smtClean="0">
                <a:solidFill>
                  <a:srgbClr val="FFFFFF"/>
                </a:solidFill>
                <a:latin typeface="Calibri"/>
                <a:cs typeface="Calibri"/>
              </a:rPr>
              <a:t>John M. Bryson (</a:t>
            </a:r>
            <a:r>
              <a:rPr lang="en-US" sz="2400" b="1" dirty="0" err="1" smtClean="0">
                <a:solidFill>
                  <a:srgbClr val="FFFFFF"/>
                </a:solidFill>
                <a:latin typeface="Calibri"/>
                <a:cs typeface="Calibri"/>
              </a:rPr>
              <a:t>Jossey</a:t>
            </a:r>
            <a:r>
              <a:rPr lang="en-US" sz="2400" b="1" dirty="0" smtClean="0">
                <a:solidFill>
                  <a:srgbClr val="FFFFFF"/>
                </a:solidFill>
                <a:latin typeface="Calibri"/>
                <a:cs typeface="Calibri"/>
              </a:rPr>
              <a:t>-Bass, 1995)</a:t>
            </a:r>
            <a:br>
              <a:rPr lang="en-US" sz="2400" b="1" dirty="0" smtClean="0">
                <a:solidFill>
                  <a:srgbClr val="FFFFFF"/>
                </a:solidFill>
                <a:latin typeface="Calibri"/>
                <a:cs typeface="Calibri"/>
              </a:rPr>
            </a:br>
            <a:r>
              <a:rPr lang="en-US" sz="2400" b="1" dirty="0" smtClean="0">
                <a:solidFill>
                  <a:srgbClr val="FFFFFF"/>
                </a:solidFill>
                <a:latin typeface="Calibri"/>
                <a:cs typeface="Calibri"/>
              </a:rPr>
              <a:t> </a:t>
            </a:r>
            <a:r>
              <a:rPr lang="en-US" sz="2400" b="1" dirty="0">
                <a:solidFill>
                  <a:srgbClr val="FFFFFF"/>
                </a:solidFill>
                <a:latin typeface="Calibri"/>
                <a:cs typeface="Calibri"/>
              </a:rPr>
              <a:t/>
            </a:r>
            <a:br>
              <a:rPr lang="en-US" sz="2400" b="1" dirty="0">
                <a:solidFill>
                  <a:srgbClr val="FFFFFF"/>
                </a:solidFill>
                <a:latin typeface="Calibri"/>
                <a:cs typeface="Calibri"/>
              </a:rPr>
            </a:br>
            <a:r>
              <a:rPr lang="en-US" sz="2400" b="1" i="1" dirty="0" smtClean="0">
                <a:solidFill>
                  <a:srgbClr val="FFFFFF"/>
                </a:solidFill>
                <a:latin typeface="Calibri"/>
                <a:cs typeface="Calibri"/>
              </a:rPr>
              <a:t>Facilitator’s Guide to Participatory Decision Making </a:t>
            </a:r>
            <a:br>
              <a:rPr lang="en-US" sz="2400" b="1" i="1" dirty="0" smtClean="0">
                <a:solidFill>
                  <a:srgbClr val="FFFFFF"/>
                </a:solidFill>
                <a:latin typeface="Calibri"/>
                <a:cs typeface="Calibri"/>
              </a:rPr>
            </a:br>
            <a:r>
              <a:rPr lang="en-US" sz="2400" b="1" dirty="0" smtClean="0">
                <a:solidFill>
                  <a:srgbClr val="FFFFFF"/>
                </a:solidFill>
                <a:latin typeface="Calibri"/>
                <a:cs typeface="Calibri"/>
              </a:rPr>
              <a:t>Sam </a:t>
            </a:r>
            <a:r>
              <a:rPr lang="en-US" sz="2400" b="1" dirty="0" err="1" smtClean="0">
                <a:solidFill>
                  <a:srgbClr val="FFFFFF"/>
                </a:solidFill>
                <a:latin typeface="Calibri"/>
                <a:cs typeface="Calibri"/>
              </a:rPr>
              <a:t>Kaner</a:t>
            </a:r>
            <a:r>
              <a:rPr lang="en-US" sz="2400" b="1" dirty="0" smtClean="0">
                <a:solidFill>
                  <a:srgbClr val="FFFFFF"/>
                </a:solidFill>
                <a:latin typeface="Calibri"/>
                <a:cs typeface="Calibri"/>
              </a:rPr>
              <a:t> and others (</a:t>
            </a:r>
            <a:r>
              <a:rPr lang="en-US" sz="2400" b="1" dirty="0" err="1" smtClean="0">
                <a:solidFill>
                  <a:srgbClr val="FFFFFF"/>
                </a:solidFill>
                <a:latin typeface="Calibri"/>
                <a:cs typeface="Calibri"/>
              </a:rPr>
              <a:t>Jossey</a:t>
            </a:r>
            <a:r>
              <a:rPr lang="en-US" sz="2400" b="1" dirty="0" smtClean="0">
                <a:solidFill>
                  <a:srgbClr val="FFFFFF"/>
                </a:solidFill>
                <a:latin typeface="Calibri"/>
                <a:cs typeface="Calibri"/>
              </a:rPr>
              <a:t>-Bass, 2007)</a:t>
            </a:r>
            <a:r>
              <a:rPr lang="en-US" sz="2400" b="1" dirty="0" smtClean="0">
                <a:solidFill>
                  <a:srgbClr val="FFCC00"/>
                </a:solidFill>
                <a:latin typeface="Calibri"/>
                <a:cs typeface="Calibri"/>
              </a:rPr>
              <a:t/>
            </a:r>
            <a:br>
              <a:rPr lang="en-US" sz="2400" b="1" dirty="0" smtClean="0">
                <a:solidFill>
                  <a:srgbClr val="FFCC00"/>
                </a:solidFill>
                <a:latin typeface="Calibri"/>
                <a:cs typeface="Calibri"/>
              </a:rPr>
            </a:br>
            <a:r>
              <a:rPr lang="en-US" sz="2400" b="1" dirty="0" smtClean="0">
                <a:solidFill>
                  <a:srgbClr val="FFCC00"/>
                </a:solidFill>
                <a:latin typeface="Calibri"/>
                <a:cs typeface="Calibri"/>
              </a:rPr>
              <a:t> </a:t>
            </a: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r>
              <a:rPr lang="en-US" sz="2400" b="1" dirty="0" smtClean="0">
                <a:latin typeface="Calibri"/>
                <a:cs typeface="Calibri"/>
              </a:rPr>
              <a:t>For a comprehensive list, go to:</a:t>
            </a:r>
            <a:br>
              <a:rPr lang="en-US" sz="2400" b="1" dirty="0" smtClean="0">
                <a:latin typeface="Calibri"/>
                <a:cs typeface="Calibri"/>
              </a:rPr>
            </a:br>
            <a:r>
              <a:rPr lang="en-US" sz="3200" b="1" dirty="0">
                <a:latin typeface="Calibri"/>
                <a:cs typeface="Calibri"/>
              </a:rPr>
              <a:t>  </a:t>
            </a:r>
            <a:r>
              <a:rPr lang="en-US" sz="3200" b="1" dirty="0" smtClean="0">
                <a:latin typeface="Calibri"/>
                <a:cs typeface="Calibri"/>
              </a:rPr>
              <a:t>    </a:t>
            </a:r>
            <a:r>
              <a:rPr lang="en-US" sz="1800" b="1" dirty="0" err="1" smtClean="0">
                <a:latin typeface="Calibri"/>
                <a:cs typeface="Calibri"/>
              </a:rPr>
              <a:t>www.centerfornonprofitexcellence.org</a:t>
            </a:r>
            <a:r>
              <a:rPr lang="en-US" sz="1800" b="1" dirty="0">
                <a:latin typeface="Calibri"/>
                <a:cs typeface="Calibri"/>
              </a:rPr>
              <a:t>/resources/collaboration</a:t>
            </a:r>
            <a:r>
              <a:rPr lang="en-US" sz="3200" b="1" dirty="0" smtClean="0">
                <a:solidFill>
                  <a:srgbClr val="FFCC00"/>
                </a:solidFill>
                <a:latin typeface="Calibri"/>
                <a:cs typeface="Calibri"/>
              </a:rPr>
              <a:t/>
            </a:r>
            <a:br>
              <a:rPr lang="en-US" sz="3200" b="1" dirty="0" smtClean="0">
                <a:solidFill>
                  <a:srgbClr val="FFCC00"/>
                </a:solidFill>
                <a:latin typeface="Calibri"/>
                <a:cs typeface="Calibri"/>
              </a:rPr>
            </a:br>
            <a:endParaRPr lang="en-US" sz="3200" b="1" dirty="0">
              <a:solidFill>
                <a:srgbClr val="FFCC00"/>
              </a:solidFill>
              <a:latin typeface="Calibri"/>
              <a:cs typeface="Calibri"/>
            </a:endParaRPr>
          </a:p>
        </p:txBody>
      </p:sp>
    </p:spTree>
    <p:extLst>
      <p:ext uri="{BB962C8B-B14F-4D97-AF65-F5344CB8AC3E}">
        <p14:creationId xmlns:p14="http://schemas.microsoft.com/office/powerpoint/2010/main" val="42618917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thankyouwor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20606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218207" y="767010"/>
            <a:ext cx="8510588" cy="1540904"/>
          </a:xfrm>
        </p:spPr>
        <p:txBody>
          <a:bodyPr>
            <a:normAutofit fontScale="90000"/>
          </a:bodyPr>
          <a:lstStyle/>
          <a:p>
            <a:pPr>
              <a:buClr>
                <a:srgbClr val="3366FF"/>
              </a:buClr>
            </a:pPr>
            <a:r>
              <a:rPr lang="en-US" sz="3600" b="1" dirty="0" smtClean="0">
                <a:solidFill>
                  <a:srgbClr val="FFCC00"/>
                </a:solidFill>
                <a:latin typeface="Calibri" charset="0"/>
                <a:ea typeface="ＭＳ Ｐゴシック" charset="0"/>
                <a:cs typeface="Calibri" charset="0"/>
              </a:rPr>
              <a:t>Core Characteristics of Collaboration </a:t>
            </a:r>
            <a:br>
              <a:rPr lang="en-US" sz="3600" b="1" dirty="0" smtClean="0">
                <a:solidFill>
                  <a:srgbClr val="FFCC00"/>
                </a:solidFill>
                <a:latin typeface="Calibri" charset="0"/>
                <a:ea typeface="ＭＳ Ｐゴシック" charset="0"/>
                <a:cs typeface="Calibri" charset="0"/>
              </a:rPr>
            </a:br>
            <a:r>
              <a:rPr lang="en-US" sz="3600" b="1" dirty="0">
                <a:solidFill>
                  <a:srgbClr val="FFCC00"/>
                </a:solidFill>
                <a:latin typeface="Calibri" charset="0"/>
                <a:ea typeface="ＭＳ Ｐゴシック" charset="0"/>
                <a:cs typeface="Calibri" charset="0"/>
              </a:rPr>
              <a:t/>
            </a:r>
            <a:br>
              <a:rPr lang="en-US" sz="3600" b="1" dirty="0">
                <a:solidFill>
                  <a:srgbClr val="FFCC00"/>
                </a:solidFill>
                <a:latin typeface="Calibri" charset="0"/>
                <a:ea typeface="ＭＳ Ｐゴシック" charset="0"/>
                <a:cs typeface="Calibri" charset="0"/>
              </a:rPr>
            </a:br>
            <a:endParaRPr lang="en-US" sz="2900" dirty="0">
              <a:solidFill>
                <a:srgbClr val="FFCC00"/>
              </a:solidFill>
              <a:latin typeface="Calibri" charset="0"/>
              <a:ea typeface="ＭＳ Ｐゴシック" charset="0"/>
              <a:cs typeface="Calibri" charset="0"/>
            </a:endParaRPr>
          </a:p>
        </p:txBody>
      </p:sp>
      <p:sp>
        <p:nvSpPr>
          <p:cNvPr id="2" name="TextBox 1"/>
          <p:cNvSpPr txBox="1"/>
          <p:nvPr/>
        </p:nvSpPr>
        <p:spPr>
          <a:xfrm>
            <a:off x="677333" y="1964267"/>
            <a:ext cx="7492662" cy="584776"/>
          </a:xfrm>
          <a:prstGeom prst="rect">
            <a:avLst/>
          </a:prstGeom>
          <a:noFill/>
          <a:ln>
            <a:noFill/>
          </a:ln>
        </p:spPr>
        <p:txBody>
          <a:bodyPr wrap="square" rtlCol="0">
            <a:spAutoFit/>
          </a:bodyPr>
          <a:lstStyle/>
          <a:p>
            <a:pPr marL="457200" indent="-457200">
              <a:buClr>
                <a:srgbClr val="FFD302"/>
              </a:buClr>
              <a:buFont typeface="Arial"/>
              <a:buChar char="•"/>
            </a:pPr>
            <a:r>
              <a:rPr lang="en-US" sz="3200" dirty="0" smtClean="0">
                <a:latin typeface="Calibri"/>
              </a:rPr>
              <a:t>There is a sense of interdependence</a:t>
            </a:r>
            <a:endParaRPr lang="en-US" sz="3200" dirty="0">
              <a:latin typeface="Calibri"/>
            </a:endParaRPr>
          </a:p>
        </p:txBody>
      </p:sp>
      <p:sp>
        <p:nvSpPr>
          <p:cNvPr id="5" name="TextBox 4"/>
          <p:cNvSpPr txBox="1"/>
          <p:nvPr/>
        </p:nvSpPr>
        <p:spPr>
          <a:xfrm>
            <a:off x="677333" y="2729467"/>
            <a:ext cx="7789334" cy="584776"/>
          </a:xfrm>
          <a:prstGeom prst="rect">
            <a:avLst/>
          </a:prstGeom>
          <a:noFill/>
          <a:ln>
            <a:noFill/>
          </a:ln>
        </p:spPr>
        <p:txBody>
          <a:bodyPr wrap="square" rtlCol="0">
            <a:spAutoFit/>
          </a:bodyPr>
          <a:lstStyle/>
          <a:p>
            <a:pPr marL="457200" indent="-457200">
              <a:buClr>
                <a:srgbClr val="FFCD01"/>
              </a:buClr>
              <a:buFont typeface="Arial"/>
              <a:buChar char="•"/>
            </a:pPr>
            <a:r>
              <a:rPr lang="en-US" sz="3200" dirty="0" smtClean="0">
                <a:latin typeface="Calibri"/>
              </a:rPr>
              <a:t>Differences are acknowledged &amp; respected</a:t>
            </a:r>
            <a:endParaRPr lang="en-US" sz="3200" dirty="0">
              <a:latin typeface="Calibri"/>
            </a:endParaRPr>
          </a:p>
        </p:txBody>
      </p:sp>
      <p:sp>
        <p:nvSpPr>
          <p:cNvPr id="6" name="TextBox 5"/>
          <p:cNvSpPr txBox="1"/>
          <p:nvPr/>
        </p:nvSpPr>
        <p:spPr>
          <a:xfrm>
            <a:off x="677333" y="3451419"/>
            <a:ext cx="7492662" cy="584776"/>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Consensus is developed &amp; maintained</a:t>
            </a:r>
            <a:endParaRPr lang="en-US" sz="3200" dirty="0">
              <a:latin typeface="Calibri"/>
            </a:endParaRPr>
          </a:p>
        </p:txBody>
      </p:sp>
      <p:sp>
        <p:nvSpPr>
          <p:cNvPr id="7" name="TextBox 6"/>
          <p:cNvSpPr txBox="1"/>
          <p:nvPr/>
        </p:nvSpPr>
        <p:spPr>
          <a:xfrm>
            <a:off x="677333" y="4281152"/>
            <a:ext cx="7492662" cy="584776"/>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There is shared responsibility</a:t>
            </a:r>
            <a:endParaRPr lang="en-US" sz="3200" dirty="0">
              <a:latin typeface="Calibri"/>
            </a:endParaRPr>
          </a:p>
        </p:txBody>
      </p:sp>
      <p:sp>
        <p:nvSpPr>
          <p:cNvPr id="8" name="TextBox 7"/>
          <p:cNvSpPr txBox="1"/>
          <p:nvPr/>
        </p:nvSpPr>
        <p:spPr>
          <a:xfrm>
            <a:off x="677333" y="5060086"/>
            <a:ext cx="7492662" cy="584776"/>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Constructive behavior is predictable</a:t>
            </a:r>
            <a:endParaRPr lang="en-US" sz="3200" dirty="0">
              <a:latin typeface="Calibri"/>
            </a:endParaRPr>
          </a:p>
        </p:txBody>
      </p:sp>
    </p:spTree>
    <p:extLst>
      <p:ext uri="{BB962C8B-B14F-4D97-AF65-F5344CB8AC3E}">
        <p14:creationId xmlns:p14="http://schemas.microsoft.com/office/powerpoint/2010/main" val="1321923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0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014113" y="79507"/>
            <a:ext cx="3657600" cy="646331"/>
          </a:xfrm>
          <a:prstGeom prst="rect">
            <a:avLst/>
          </a:prstGeom>
          <a:noFill/>
        </p:spPr>
        <p:txBody>
          <a:bodyPr>
            <a:spAutoFit/>
          </a:bodyPr>
          <a:lstStyle/>
          <a:p>
            <a:pPr algn="r">
              <a:defRPr/>
            </a:pPr>
            <a:r>
              <a:rPr lang="en-US" sz="3600" b="1" dirty="0" smtClean="0">
                <a:solidFill>
                  <a:srgbClr val="8401FF"/>
                </a:solidFill>
                <a:latin typeface="Calibri"/>
                <a:ea typeface="ＭＳ Ｐゴシック" charset="-128"/>
                <a:cs typeface="ＭＳ Ｐゴシック" charset="-128"/>
              </a:rPr>
              <a:t>Mission Success </a:t>
            </a:r>
            <a:endParaRPr lang="en-US" sz="3600" b="1" dirty="0">
              <a:solidFill>
                <a:srgbClr val="8401FF"/>
              </a:solidFill>
              <a:latin typeface="Calibri"/>
              <a:ea typeface="ＭＳ Ｐゴシック" charset="-128"/>
              <a:cs typeface="ＭＳ Ｐゴシック" charset="-128"/>
            </a:endParaRPr>
          </a:p>
        </p:txBody>
      </p:sp>
      <p:sp>
        <p:nvSpPr>
          <p:cNvPr id="15363" name="Rectangle 9"/>
          <p:cNvSpPr>
            <a:spLocks noChangeArrowheads="1"/>
          </p:cNvSpPr>
          <p:nvPr/>
        </p:nvSpPr>
        <p:spPr bwMode="auto">
          <a:xfrm>
            <a:off x="3733800" y="4876800"/>
            <a:ext cx="5105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smtClean="0">
                <a:solidFill>
                  <a:srgbClr val="FF0000"/>
                </a:solidFill>
                <a:latin typeface="Calibri" charset="0"/>
              </a:rPr>
              <a:t>Cornerstone Practices for </a:t>
            </a:r>
          </a:p>
          <a:p>
            <a:r>
              <a:rPr lang="en-US" sz="3600" b="1" dirty="0" smtClean="0">
                <a:solidFill>
                  <a:srgbClr val="0000FF"/>
                </a:solidFill>
                <a:latin typeface="Calibri" charset="0"/>
              </a:rPr>
              <a:t>     Creative Collaboration</a:t>
            </a:r>
            <a:r>
              <a:rPr lang="en-US" sz="3600" b="1" dirty="0" smtClean="0">
                <a:latin typeface="Calibri" charset="0"/>
              </a:rPr>
              <a:t> </a:t>
            </a:r>
            <a:r>
              <a:rPr lang="en-US" sz="3600" b="1" dirty="0">
                <a:latin typeface="Calibri" charset="0"/>
              </a:rPr>
              <a:t/>
            </a:r>
            <a:br>
              <a:rPr lang="en-US" sz="3600" b="1" dirty="0">
                <a:latin typeface="Calibri" charset="0"/>
              </a:rPr>
            </a:br>
            <a:endParaRPr lang="en-US" sz="2800" b="1" dirty="0"/>
          </a:p>
        </p:txBody>
      </p:sp>
      <p:sp>
        <p:nvSpPr>
          <p:cNvPr id="6" name="TextBox 9"/>
          <p:cNvSpPr txBox="1">
            <a:spLocks noChangeArrowheads="1"/>
          </p:cNvSpPr>
          <p:nvPr/>
        </p:nvSpPr>
        <p:spPr bwMode="auto">
          <a:xfrm rot="20280819">
            <a:off x="1421639" y="3535741"/>
            <a:ext cx="3511550" cy="523220"/>
          </a:xfrm>
          <a:prstGeom prst="rect">
            <a:avLst/>
          </a:prstGeom>
          <a:noFill/>
          <a:ln w="9525">
            <a:noFill/>
            <a:miter lim="800000"/>
            <a:headEnd/>
            <a:tailEnd/>
          </a:ln>
        </p:spPr>
        <p:txBody>
          <a:bodyPr>
            <a:spAutoFit/>
          </a:bodyPr>
          <a:lstStyle/>
          <a:p>
            <a:pPr>
              <a:defRPr/>
            </a:pPr>
            <a:r>
              <a:rPr lang="en-US" sz="2800" b="1" dirty="0">
                <a:latin typeface="Calibri"/>
                <a:ea typeface="ＭＳ Ｐゴシック" charset="-128"/>
                <a:cs typeface="Calibri"/>
              </a:rPr>
              <a:t>&gt;&gt;</a:t>
            </a:r>
            <a:r>
              <a:rPr lang="en-US" sz="2800" b="1" dirty="0" smtClean="0">
                <a:latin typeface="Calibri"/>
                <a:ea typeface="ＭＳ Ｐゴシック" charset="-128"/>
                <a:cs typeface="Calibri"/>
              </a:rPr>
              <a:t>&gt; </a:t>
            </a:r>
            <a:r>
              <a:rPr lang="en-US" sz="2800" b="1" dirty="0" smtClean="0">
                <a:solidFill>
                  <a:srgbClr val="FF0000"/>
                </a:solidFill>
                <a:latin typeface="Calibri"/>
                <a:ea typeface="ＭＳ Ｐゴシック" charset="-128"/>
                <a:cs typeface="Calibri"/>
              </a:rPr>
              <a:t>Dialogue </a:t>
            </a:r>
            <a:r>
              <a:rPr lang="en-US" sz="2800" b="1" dirty="0" smtClean="0">
                <a:solidFill>
                  <a:srgbClr val="FFFFFF"/>
                </a:solidFill>
                <a:latin typeface="Calibri"/>
                <a:ea typeface="ＭＳ Ｐゴシック" charset="-128"/>
                <a:cs typeface="Calibri"/>
              </a:rPr>
              <a:t>&gt;</a:t>
            </a:r>
            <a:r>
              <a:rPr lang="en-US" sz="2800" b="1" dirty="0">
                <a:solidFill>
                  <a:srgbClr val="FFFFFF"/>
                </a:solidFill>
                <a:latin typeface="Calibri"/>
                <a:ea typeface="ＭＳ Ｐゴシック" charset="-128"/>
                <a:cs typeface="Calibri"/>
              </a:rPr>
              <a:t>&gt;&gt;</a:t>
            </a:r>
          </a:p>
        </p:txBody>
      </p:sp>
      <p:sp>
        <p:nvSpPr>
          <p:cNvPr id="3" name="TextBox 2"/>
          <p:cNvSpPr txBox="1"/>
          <p:nvPr/>
        </p:nvSpPr>
        <p:spPr>
          <a:xfrm>
            <a:off x="152400" y="2057400"/>
            <a:ext cx="5517619" cy="523220"/>
          </a:xfrm>
          <a:prstGeom prst="rect">
            <a:avLst/>
          </a:prstGeom>
          <a:noFill/>
        </p:spPr>
        <p:txBody>
          <a:bodyPr wrap="square" rtlCol="0">
            <a:spAutoFit/>
          </a:bodyPr>
          <a:lstStyle/>
          <a:p>
            <a:r>
              <a:rPr lang="en-US" sz="2800" b="1" dirty="0" smtClean="0">
                <a:solidFill>
                  <a:srgbClr val="FF0000"/>
                </a:solidFill>
                <a:latin typeface="Calibri"/>
                <a:cs typeface="Calibri"/>
              </a:rPr>
              <a:t>Values-Based Decision Making</a:t>
            </a:r>
            <a:endParaRPr lang="en-US" sz="2800" b="1" dirty="0">
              <a:solidFill>
                <a:srgbClr val="FF0000"/>
              </a:solidFill>
              <a:latin typeface="Calibri"/>
              <a:cs typeface="Calibri"/>
            </a:endParaRPr>
          </a:p>
        </p:txBody>
      </p:sp>
      <p:sp>
        <p:nvSpPr>
          <p:cNvPr id="8" name="TextBox 7"/>
          <p:cNvSpPr txBox="1"/>
          <p:nvPr/>
        </p:nvSpPr>
        <p:spPr>
          <a:xfrm>
            <a:off x="4191000" y="932928"/>
            <a:ext cx="3810000" cy="523220"/>
          </a:xfrm>
          <a:prstGeom prst="rect">
            <a:avLst/>
          </a:prstGeom>
          <a:noFill/>
        </p:spPr>
        <p:txBody>
          <a:bodyPr wrap="square" rtlCol="0">
            <a:spAutoFit/>
          </a:bodyPr>
          <a:lstStyle/>
          <a:p>
            <a:r>
              <a:rPr lang="en-US" sz="2800" b="1" dirty="0" smtClean="0">
                <a:solidFill>
                  <a:srgbClr val="FF0000"/>
                </a:solidFill>
                <a:latin typeface="Calibri"/>
                <a:cs typeface="Calibri"/>
              </a:rPr>
              <a:t>Wise Planning</a:t>
            </a:r>
            <a:endParaRPr lang="en-US" sz="2800" b="1" dirty="0">
              <a:solidFill>
                <a:srgbClr val="FF0000"/>
              </a:solidFill>
              <a:latin typeface="Calibri"/>
              <a:cs typeface="Calibri"/>
            </a:endParaRPr>
          </a:p>
        </p:txBody>
      </p:sp>
      <p:sp>
        <p:nvSpPr>
          <p:cNvPr id="10" name="TextBox 9"/>
          <p:cNvSpPr txBox="1"/>
          <p:nvPr/>
        </p:nvSpPr>
        <p:spPr>
          <a:xfrm>
            <a:off x="2209800" y="1456148"/>
            <a:ext cx="4275084" cy="523220"/>
          </a:xfrm>
          <a:prstGeom prst="rect">
            <a:avLst/>
          </a:prstGeom>
          <a:noFill/>
        </p:spPr>
        <p:txBody>
          <a:bodyPr wrap="square" rtlCol="0">
            <a:spAutoFit/>
          </a:bodyPr>
          <a:lstStyle/>
          <a:p>
            <a:r>
              <a:rPr lang="en-US" sz="2800" b="1" dirty="0" smtClean="0">
                <a:solidFill>
                  <a:srgbClr val="FF0000"/>
                </a:solidFill>
                <a:latin typeface="Calibri"/>
              </a:rPr>
              <a:t>Collaborative Negotiation</a:t>
            </a:r>
            <a:endParaRPr lang="en-US" sz="2800" b="1" dirty="0">
              <a:solidFill>
                <a:srgbClr val="FF0000"/>
              </a:solidFill>
              <a:latin typeface="Calibri"/>
            </a:endParaRPr>
          </a:p>
        </p:txBody>
      </p:sp>
      <p:sp>
        <p:nvSpPr>
          <p:cNvPr id="2" name="TextBox 1"/>
          <p:cNvSpPr txBox="1"/>
          <p:nvPr/>
        </p:nvSpPr>
        <p:spPr>
          <a:xfrm>
            <a:off x="-388471" y="-198717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34137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12825"/>
            <a:ext cx="563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p:cNvSpPr txBox="1">
            <a:spLocks noChangeArrowheads="1"/>
          </p:cNvSpPr>
          <p:nvPr/>
        </p:nvSpPr>
        <p:spPr bwMode="auto">
          <a:xfrm>
            <a:off x="228600" y="506343"/>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solidFill>
                  <a:srgbClr val="FF0000"/>
                </a:solidFill>
                <a:latin typeface="Calibri" charset="0"/>
              </a:rPr>
              <a:t> </a:t>
            </a:r>
            <a:r>
              <a:rPr lang="en-US" sz="4000" b="1" dirty="0" smtClean="0">
                <a:solidFill>
                  <a:srgbClr val="FF0000"/>
                </a:solidFill>
                <a:latin typeface="Calibri" charset="0"/>
              </a:rPr>
              <a:t>The Resilient Organization</a:t>
            </a:r>
            <a:endParaRPr lang="en-US" sz="4000" b="1" dirty="0">
              <a:solidFill>
                <a:srgbClr val="FF0000"/>
              </a:solidFill>
              <a:latin typeface="Calibri" charset="0"/>
            </a:endParaRPr>
          </a:p>
        </p:txBody>
      </p:sp>
      <p:sp>
        <p:nvSpPr>
          <p:cNvPr id="4" name="TextBox 3"/>
          <p:cNvSpPr txBox="1"/>
          <p:nvPr/>
        </p:nvSpPr>
        <p:spPr>
          <a:xfrm>
            <a:off x="6019800" y="1981200"/>
            <a:ext cx="27432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latin typeface="Calibri" charset="0"/>
              </a:rPr>
              <a:t>Nimble</a:t>
            </a:r>
            <a:endParaRPr lang="en-US" dirty="0">
              <a:latin typeface="Calibri" charset="0"/>
            </a:endParaRPr>
          </a:p>
        </p:txBody>
      </p:sp>
      <p:sp>
        <p:nvSpPr>
          <p:cNvPr id="48133" name="TextBox 4"/>
          <p:cNvSpPr txBox="1">
            <a:spLocks noChangeArrowheads="1"/>
          </p:cNvSpPr>
          <p:nvPr/>
        </p:nvSpPr>
        <p:spPr bwMode="auto">
          <a:xfrm>
            <a:off x="1981200" y="5451620"/>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latin typeface="Calibri" charset="0"/>
              </a:rPr>
              <a:t>Focused </a:t>
            </a:r>
            <a:endParaRPr lang="en-US" dirty="0">
              <a:latin typeface="Calibri" charset="0"/>
            </a:endParaRPr>
          </a:p>
        </p:txBody>
      </p:sp>
      <p:sp>
        <p:nvSpPr>
          <p:cNvPr id="48135" name="TextBox 6"/>
          <p:cNvSpPr txBox="1">
            <a:spLocks noChangeArrowheads="1"/>
          </p:cNvSpPr>
          <p:nvPr/>
        </p:nvSpPr>
        <p:spPr bwMode="auto">
          <a:xfrm>
            <a:off x="3352800" y="3522663"/>
            <a:ext cx="304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solidFill>
                  <a:schemeClr val="bg1"/>
                </a:solidFill>
                <a:latin typeface="Calibri" charset="0"/>
              </a:rPr>
              <a:t>  Adaptable</a:t>
            </a:r>
            <a:r>
              <a:rPr lang="en-US" sz="3600" b="1" dirty="0">
                <a:latin typeface="Calibri" charset="0"/>
              </a:rPr>
              <a:t/>
            </a:r>
            <a:br>
              <a:rPr lang="en-US" sz="3600" b="1" dirty="0">
                <a:latin typeface="Calibri" charset="0"/>
              </a:rPr>
            </a:br>
            <a:endParaRPr lang="en-US" sz="3600" b="1" dirty="0">
              <a:latin typeface="Calibri" charset="0"/>
            </a:endParaRPr>
          </a:p>
        </p:txBody>
      </p:sp>
    </p:spTree>
    <p:extLst>
      <p:ext uri="{BB962C8B-B14F-4D97-AF65-F5344CB8AC3E}">
        <p14:creationId xmlns:p14="http://schemas.microsoft.com/office/powerpoint/2010/main" val="26090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8133" grpId="0"/>
      <p:bldP spid="481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srcRect/>
          <a:stretch>
            <a:fillRect/>
          </a:stretch>
        </p:blipFill>
        <p:spPr bwMode="auto">
          <a:xfrm>
            <a:off x="0" y="0"/>
            <a:ext cx="9144000" cy="5715000"/>
          </a:xfrm>
          <a:prstGeom prst="rect">
            <a:avLst/>
          </a:prstGeom>
          <a:noFill/>
          <a:ln w="9525">
            <a:noFill/>
            <a:miter lim="800000"/>
            <a:headEnd/>
            <a:tailEnd/>
          </a:ln>
        </p:spPr>
      </p:pic>
      <p:sp>
        <p:nvSpPr>
          <p:cNvPr id="3" name="TextBox 2"/>
          <p:cNvSpPr txBox="1"/>
          <p:nvPr/>
        </p:nvSpPr>
        <p:spPr>
          <a:xfrm>
            <a:off x="228600" y="5715000"/>
            <a:ext cx="8229600" cy="708025"/>
          </a:xfrm>
          <a:prstGeom prst="rect">
            <a:avLst/>
          </a:prstGeom>
          <a:noFill/>
        </p:spPr>
        <p:txBody>
          <a:bodyPr>
            <a:spAutoFit/>
          </a:bodyPr>
          <a:lstStyle/>
          <a:p>
            <a:pPr>
              <a:defRPr/>
            </a:pPr>
            <a:r>
              <a:rPr lang="en-US" sz="4000" b="1" dirty="0" smtClean="0">
                <a:latin typeface="+mj-lt"/>
              </a:rPr>
              <a:t>Barriers to Wise Planning</a:t>
            </a:r>
            <a:endParaRPr lang="en-US" sz="4000" b="1" dirty="0">
              <a:latin typeface="+mj-lt"/>
            </a:endParaRPr>
          </a:p>
        </p:txBody>
      </p:sp>
    </p:spTree>
    <p:extLst>
      <p:ext uri="{BB962C8B-B14F-4D97-AF65-F5344CB8AC3E}">
        <p14:creationId xmlns:p14="http://schemas.microsoft.com/office/powerpoint/2010/main" val="33399210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304800" y="228600"/>
            <a:ext cx="8510588" cy="756990"/>
          </a:xfrm>
        </p:spPr>
        <p:txBody>
          <a:bodyPr>
            <a:normAutofit/>
          </a:bodyPr>
          <a:lstStyle/>
          <a:p>
            <a:pPr>
              <a:buClr>
                <a:srgbClr val="3366FF"/>
              </a:buClr>
            </a:pPr>
            <a:r>
              <a:rPr lang="en-US" sz="3600" b="1" dirty="0">
                <a:solidFill>
                  <a:srgbClr val="FFCC00"/>
                </a:solidFill>
                <a:latin typeface="Calibri" charset="0"/>
                <a:ea typeface="ＭＳ Ｐゴシック" charset="0"/>
                <a:cs typeface="Calibri" charset="0"/>
              </a:rPr>
              <a:t> </a:t>
            </a:r>
            <a:r>
              <a:rPr lang="en-US" sz="3600" b="1" dirty="0" smtClean="0">
                <a:solidFill>
                  <a:srgbClr val="FFCC00"/>
                </a:solidFill>
                <a:latin typeface="Calibri" charset="0"/>
                <a:ea typeface="ＭＳ Ｐゴシック" charset="0"/>
                <a:cs typeface="Calibri" charset="0"/>
              </a:rPr>
              <a:t>Common Deficiencies</a:t>
            </a:r>
            <a:endParaRPr lang="en-US" sz="2900" dirty="0">
              <a:solidFill>
                <a:srgbClr val="FFCC00"/>
              </a:solidFill>
              <a:latin typeface="Calibri" charset="0"/>
              <a:ea typeface="ＭＳ Ｐゴシック" charset="0"/>
              <a:cs typeface="Calibri" charset="0"/>
            </a:endParaRPr>
          </a:p>
        </p:txBody>
      </p:sp>
      <p:sp>
        <p:nvSpPr>
          <p:cNvPr id="2" name="TextBox 1"/>
          <p:cNvSpPr txBox="1"/>
          <p:nvPr/>
        </p:nvSpPr>
        <p:spPr>
          <a:xfrm>
            <a:off x="677333" y="1295400"/>
            <a:ext cx="7492662" cy="584776"/>
          </a:xfrm>
          <a:prstGeom prst="rect">
            <a:avLst/>
          </a:prstGeom>
          <a:noFill/>
          <a:ln>
            <a:noFill/>
          </a:ln>
        </p:spPr>
        <p:txBody>
          <a:bodyPr wrap="square" rtlCol="0">
            <a:spAutoFit/>
          </a:bodyPr>
          <a:lstStyle/>
          <a:p>
            <a:pPr marL="457200" indent="-457200">
              <a:buClr>
                <a:srgbClr val="FFD302"/>
              </a:buClr>
              <a:buFont typeface="Arial"/>
              <a:buChar char="•"/>
            </a:pPr>
            <a:r>
              <a:rPr lang="en-US" sz="3200" dirty="0" smtClean="0">
                <a:latin typeface="Calibri"/>
              </a:rPr>
              <a:t>Poor design</a:t>
            </a:r>
            <a:endParaRPr lang="en-US" sz="3200" dirty="0">
              <a:latin typeface="Calibri"/>
            </a:endParaRPr>
          </a:p>
        </p:txBody>
      </p:sp>
      <p:sp>
        <p:nvSpPr>
          <p:cNvPr id="5" name="TextBox 4"/>
          <p:cNvSpPr txBox="1"/>
          <p:nvPr/>
        </p:nvSpPr>
        <p:spPr>
          <a:xfrm>
            <a:off x="660514" y="2209800"/>
            <a:ext cx="8138055" cy="1077218"/>
          </a:xfrm>
          <a:prstGeom prst="rect">
            <a:avLst/>
          </a:prstGeom>
          <a:noFill/>
          <a:ln>
            <a:noFill/>
          </a:ln>
        </p:spPr>
        <p:txBody>
          <a:bodyPr wrap="square" rtlCol="0">
            <a:spAutoFit/>
          </a:bodyPr>
          <a:lstStyle/>
          <a:p>
            <a:pPr marL="457200" indent="-457200">
              <a:buClr>
                <a:srgbClr val="FFCD01"/>
              </a:buClr>
              <a:buFont typeface="Arial"/>
              <a:buChar char="•"/>
            </a:pPr>
            <a:r>
              <a:rPr lang="en-US" sz="3200" dirty="0" smtClean="0">
                <a:latin typeface="Calibri"/>
              </a:rPr>
              <a:t>Absence of key perspectives</a:t>
            </a:r>
          </a:p>
          <a:p>
            <a:pPr>
              <a:buClr>
                <a:srgbClr val="FFCD01"/>
              </a:buClr>
            </a:pPr>
            <a:endParaRPr lang="en-US" sz="3200" dirty="0">
              <a:latin typeface="Calibri"/>
            </a:endParaRPr>
          </a:p>
        </p:txBody>
      </p:sp>
      <p:sp>
        <p:nvSpPr>
          <p:cNvPr id="6" name="TextBox 5"/>
          <p:cNvSpPr txBox="1"/>
          <p:nvPr/>
        </p:nvSpPr>
        <p:spPr>
          <a:xfrm>
            <a:off x="705468" y="3124200"/>
            <a:ext cx="7492662" cy="584776"/>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Too many ‘cooks’</a:t>
            </a:r>
          </a:p>
        </p:txBody>
      </p:sp>
      <p:sp>
        <p:nvSpPr>
          <p:cNvPr id="7" name="TextBox 6"/>
          <p:cNvSpPr txBox="1"/>
          <p:nvPr/>
        </p:nvSpPr>
        <p:spPr>
          <a:xfrm>
            <a:off x="743256" y="4038600"/>
            <a:ext cx="7492662" cy="584776"/>
          </a:xfrm>
          <a:prstGeom prst="rect">
            <a:avLst/>
          </a:prstGeom>
          <a:noFill/>
          <a:ln>
            <a:noFill/>
          </a:ln>
        </p:spPr>
        <p:txBody>
          <a:bodyPr wrap="square" rtlCol="0">
            <a:spAutoFit/>
          </a:bodyPr>
          <a:lstStyle/>
          <a:p>
            <a:pPr marL="457200" indent="-457200">
              <a:buClr>
                <a:srgbClr val="FFCC00"/>
              </a:buClr>
              <a:buFont typeface="Arial"/>
              <a:buChar char="•"/>
            </a:pPr>
            <a:r>
              <a:rPr lang="en-US" sz="3200" dirty="0" smtClean="0">
                <a:latin typeface="Calibri"/>
              </a:rPr>
              <a:t>Flawed implementation</a:t>
            </a:r>
            <a:endParaRPr lang="en-US" sz="3200" dirty="0">
              <a:latin typeface="Calibri"/>
            </a:endParaRPr>
          </a:p>
        </p:txBody>
      </p:sp>
    </p:spTree>
    <p:extLst>
      <p:ext uri="{BB962C8B-B14F-4D97-AF65-F5344CB8AC3E}">
        <p14:creationId xmlns:p14="http://schemas.microsoft.com/office/powerpoint/2010/main" val="58638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3200400" y="838200"/>
            <a:ext cx="2895600" cy="523220"/>
          </a:xfrm>
          <a:prstGeom prst="rect">
            <a:avLst/>
          </a:prstGeom>
          <a:noFill/>
        </p:spPr>
        <p:txBody>
          <a:bodyPr wrap="square" rtlCol="0">
            <a:spAutoFit/>
          </a:bodyPr>
          <a:lstStyle/>
          <a:p>
            <a:pPr algn="ctr"/>
            <a:r>
              <a:rPr lang="en-US" sz="2800" b="1" dirty="0" smtClean="0">
                <a:solidFill>
                  <a:srgbClr val="000000"/>
                </a:solidFill>
                <a:latin typeface="Calibri"/>
                <a:cs typeface="Calibri"/>
              </a:rPr>
              <a:t>Compelling Vision</a:t>
            </a:r>
            <a:endParaRPr lang="en-US" sz="2800" b="1" dirty="0">
              <a:solidFill>
                <a:srgbClr val="000000"/>
              </a:solidFill>
              <a:latin typeface="Calibri"/>
              <a:cs typeface="Calibri"/>
            </a:endParaRPr>
          </a:p>
        </p:txBody>
      </p:sp>
      <p:sp>
        <p:nvSpPr>
          <p:cNvPr id="5" name="TextBox 4"/>
          <p:cNvSpPr txBox="1"/>
          <p:nvPr/>
        </p:nvSpPr>
        <p:spPr>
          <a:xfrm>
            <a:off x="330200" y="3124200"/>
            <a:ext cx="2895600" cy="523220"/>
          </a:xfrm>
          <a:prstGeom prst="rect">
            <a:avLst/>
          </a:prstGeom>
          <a:noFill/>
        </p:spPr>
        <p:txBody>
          <a:bodyPr wrap="square" rtlCol="0">
            <a:spAutoFit/>
          </a:bodyPr>
          <a:lstStyle/>
          <a:p>
            <a:pPr algn="ctr"/>
            <a:r>
              <a:rPr lang="en-US" sz="2800" b="1" dirty="0" smtClean="0">
                <a:solidFill>
                  <a:srgbClr val="000000"/>
                </a:solidFill>
                <a:latin typeface="Calibri"/>
                <a:cs typeface="Calibri"/>
              </a:rPr>
              <a:t>Actionable Goals</a:t>
            </a:r>
            <a:endParaRPr lang="en-US" sz="2800" b="1" dirty="0">
              <a:solidFill>
                <a:srgbClr val="000000"/>
              </a:solidFill>
              <a:latin typeface="Calibri"/>
              <a:cs typeface="Calibri"/>
            </a:endParaRPr>
          </a:p>
        </p:txBody>
      </p:sp>
      <p:sp>
        <p:nvSpPr>
          <p:cNvPr id="6" name="TextBox 5"/>
          <p:cNvSpPr txBox="1"/>
          <p:nvPr/>
        </p:nvSpPr>
        <p:spPr>
          <a:xfrm>
            <a:off x="330200" y="5867400"/>
            <a:ext cx="3556000" cy="523220"/>
          </a:xfrm>
          <a:prstGeom prst="rect">
            <a:avLst/>
          </a:prstGeom>
          <a:noFill/>
        </p:spPr>
        <p:txBody>
          <a:bodyPr wrap="square" rtlCol="0">
            <a:spAutoFit/>
          </a:bodyPr>
          <a:lstStyle/>
          <a:p>
            <a:pPr algn="ctr"/>
            <a:r>
              <a:rPr lang="en-US" sz="2800" b="1" dirty="0" smtClean="0">
                <a:solidFill>
                  <a:srgbClr val="000000"/>
                </a:solidFill>
                <a:latin typeface="Calibri"/>
                <a:cs typeface="Calibri"/>
              </a:rPr>
              <a:t>Clear Mission </a:t>
            </a:r>
            <a:endParaRPr lang="en-US" sz="2800" b="1" dirty="0">
              <a:solidFill>
                <a:srgbClr val="000000"/>
              </a:solidFill>
              <a:latin typeface="Calibri"/>
              <a:cs typeface="Calibri"/>
            </a:endParaRPr>
          </a:p>
        </p:txBody>
      </p:sp>
      <p:sp>
        <p:nvSpPr>
          <p:cNvPr id="7" name="TextBox 6"/>
          <p:cNvSpPr txBox="1"/>
          <p:nvPr/>
        </p:nvSpPr>
        <p:spPr>
          <a:xfrm>
            <a:off x="4267200" y="5867400"/>
            <a:ext cx="4495800" cy="523220"/>
          </a:xfrm>
          <a:prstGeom prst="rect">
            <a:avLst/>
          </a:prstGeom>
          <a:noFill/>
        </p:spPr>
        <p:txBody>
          <a:bodyPr wrap="square" rtlCol="0">
            <a:spAutoFit/>
          </a:bodyPr>
          <a:lstStyle/>
          <a:p>
            <a:pPr algn="ctr"/>
            <a:r>
              <a:rPr lang="en-US" sz="2800" b="1" dirty="0" smtClean="0">
                <a:solidFill>
                  <a:srgbClr val="000000"/>
                </a:solidFill>
                <a:latin typeface="Calibri"/>
                <a:cs typeface="Calibri"/>
              </a:rPr>
              <a:t>Well-defined Core Values</a:t>
            </a:r>
            <a:endParaRPr lang="en-US" sz="2800" b="1" dirty="0">
              <a:solidFill>
                <a:srgbClr val="000000"/>
              </a:solidFill>
              <a:latin typeface="Calibri"/>
              <a:cs typeface="Calibri"/>
            </a:endParaRPr>
          </a:p>
        </p:txBody>
      </p:sp>
      <p:sp>
        <p:nvSpPr>
          <p:cNvPr id="8" name="TextBox 7"/>
          <p:cNvSpPr txBox="1"/>
          <p:nvPr/>
        </p:nvSpPr>
        <p:spPr>
          <a:xfrm>
            <a:off x="5715000" y="2775091"/>
            <a:ext cx="3352800" cy="1384995"/>
          </a:xfrm>
          <a:prstGeom prst="rect">
            <a:avLst/>
          </a:prstGeom>
          <a:noFill/>
        </p:spPr>
        <p:txBody>
          <a:bodyPr wrap="square" rtlCol="0">
            <a:spAutoFit/>
          </a:bodyPr>
          <a:lstStyle/>
          <a:p>
            <a:pPr algn="ctr"/>
            <a:r>
              <a:rPr lang="en-US" sz="2800" b="1" dirty="0" smtClean="0">
                <a:solidFill>
                  <a:srgbClr val="000000"/>
                </a:solidFill>
                <a:latin typeface="Calibri"/>
                <a:cs typeface="Calibri"/>
              </a:rPr>
              <a:t>Understanding the Operating Environment</a:t>
            </a:r>
            <a:endParaRPr lang="en-US" sz="2800" b="1" dirty="0">
              <a:latin typeface="+mj-lt"/>
            </a:endParaRPr>
          </a:p>
        </p:txBody>
      </p:sp>
      <p:sp>
        <p:nvSpPr>
          <p:cNvPr id="9" name="TextBox 8"/>
          <p:cNvSpPr txBox="1"/>
          <p:nvPr/>
        </p:nvSpPr>
        <p:spPr>
          <a:xfrm>
            <a:off x="3124200" y="3174199"/>
            <a:ext cx="2895600" cy="954107"/>
          </a:xfrm>
          <a:prstGeom prst="rect">
            <a:avLst/>
          </a:prstGeom>
          <a:noFill/>
        </p:spPr>
        <p:txBody>
          <a:bodyPr wrap="square" rtlCol="0">
            <a:spAutoFit/>
          </a:bodyPr>
          <a:lstStyle/>
          <a:p>
            <a:r>
              <a:rPr lang="en-US" b="1" dirty="0" smtClean="0">
                <a:solidFill>
                  <a:srgbClr val="3366FF"/>
                </a:solidFill>
                <a:latin typeface="+mj-lt"/>
              </a:rPr>
              <a:t>      </a:t>
            </a:r>
            <a:r>
              <a:rPr lang="en-US" sz="2800" b="1" dirty="0" smtClean="0">
                <a:solidFill>
                  <a:srgbClr val="3366FF"/>
                </a:solidFill>
                <a:latin typeface="Calibri"/>
                <a:cs typeface="Calibri"/>
              </a:rPr>
              <a:t>Elements of</a:t>
            </a:r>
          </a:p>
          <a:p>
            <a:r>
              <a:rPr lang="en-US" sz="2800" b="1" dirty="0">
                <a:solidFill>
                  <a:srgbClr val="3366FF"/>
                </a:solidFill>
                <a:latin typeface="Calibri"/>
                <a:cs typeface="Calibri"/>
              </a:rPr>
              <a:t> </a:t>
            </a:r>
            <a:r>
              <a:rPr lang="en-US" sz="2800" b="1" dirty="0" smtClean="0">
                <a:solidFill>
                  <a:srgbClr val="3366FF"/>
                </a:solidFill>
                <a:latin typeface="Calibri"/>
                <a:cs typeface="Calibri"/>
              </a:rPr>
              <a:t>   Wise Planning</a:t>
            </a:r>
            <a:endParaRPr lang="en-US" sz="2800" b="1" dirty="0">
              <a:solidFill>
                <a:srgbClr val="3366FF"/>
              </a:solidFill>
              <a:latin typeface="Calibri"/>
              <a:cs typeface="Calibri"/>
            </a:endParaRPr>
          </a:p>
        </p:txBody>
      </p:sp>
    </p:spTree>
    <p:extLst>
      <p:ext uri="{BB962C8B-B14F-4D97-AF65-F5344CB8AC3E}">
        <p14:creationId xmlns:p14="http://schemas.microsoft.com/office/powerpoint/2010/main" val="1504803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04800" y="304800"/>
            <a:ext cx="5486400" cy="646331"/>
          </a:xfrm>
          <a:prstGeom prst="rect">
            <a:avLst/>
          </a:prstGeom>
          <a:noFill/>
        </p:spPr>
        <p:txBody>
          <a:bodyPr wrap="square" rtlCol="0">
            <a:spAutoFit/>
          </a:bodyPr>
          <a:lstStyle/>
          <a:p>
            <a:r>
              <a:rPr lang="en-US" sz="3600" b="1" dirty="0" smtClean="0">
                <a:solidFill>
                  <a:srgbClr val="FFFFFF"/>
                </a:solidFill>
                <a:latin typeface="+mn-lt"/>
              </a:rPr>
              <a:t>A Clear Sense of Mission</a:t>
            </a:r>
            <a:endParaRPr lang="en-US" sz="3600" b="1" dirty="0">
              <a:solidFill>
                <a:srgbClr val="FFFFFF"/>
              </a:solidFill>
              <a:latin typeface="+mn-lt"/>
            </a:endParaRPr>
          </a:p>
        </p:txBody>
      </p:sp>
      <p:sp>
        <p:nvSpPr>
          <p:cNvPr id="6" name="TextBox 5"/>
          <p:cNvSpPr txBox="1"/>
          <p:nvPr/>
        </p:nvSpPr>
        <p:spPr>
          <a:xfrm>
            <a:off x="1447800" y="3657600"/>
            <a:ext cx="5486400" cy="646331"/>
          </a:xfrm>
          <a:prstGeom prst="rect">
            <a:avLst/>
          </a:prstGeom>
          <a:noFill/>
        </p:spPr>
        <p:txBody>
          <a:bodyPr wrap="square" rtlCol="0">
            <a:spAutoFit/>
          </a:bodyPr>
          <a:lstStyle/>
          <a:p>
            <a:r>
              <a:rPr lang="en-US" sz="3600" b="1" dirty="0" smtClean="0">
                <a:solidFill>
                  <a:srgbClr val="FF0000"/>
                </a:solidFill>
                <a:latin typeface="+mn-lt"/>
              </a:rPr>
              <a:t>Purposeful</a:t>
            </a:r>
            <a:endParaRPr lang="en-US" sz="3600" b="1" dirty="0">
              <a:solidFill>
                <a:srgbClr val="FF0000"/>
              </a:solidFill>
              <a:latin typeface="+mn-lt"/>
            </a:endParaRPr>
          </a:p>
        </p:txBody>
      </p:sp>
      <p:sp>
        <p:nvSpPr>
          <p:cNvPr id="7" name="TextBox 6"/>
          <p:cNvSpPr txBox="1"/>
          <p:nvPr/>
        </p:nvSpPr>
        <p:spPr>
          <a:xfrm>
            <a:off x="914400" y="2746095"/>
            <a:ext cx="5486400" cy="646331"/>
          </a:xfrm>
          <a:prstGeom prst="rect">
            <a:avLst/>
          </a:prstGeom>
          <a:noFill/>
        </p:spPr>
        <p:txBody>
          <a:bodyPr wrap="square" rtlCol="0">
            <a:spAutoFit/>
          </a:bodyPr>
          <a:lstStyle/>
          <a:p>
            <a:r>
              <a:rPr lang="en-US" sz="3600" b="1" dirty="0" smtClean="0">
                <a:solidFill>
                  <a:srgbClr val="FF0000"/>
                </a:solidFill>
                <a:latin typeface="+mn-lt"/>
              </a:rPr>
              <a:t>Inspirational</a:t>
            </a:r>
            <a:endParaRPr lang="en-US" sz="3600" b="1" dirty="0">
              <a:solidFill>
                <a:srgbClr val="FF0000"/>
              </a:solidFill>
              <a:latin typeface="+mn-lt"/>
            </a:endParaRPr>
          </a:p>
        </p:txBody>
      </p:sp>
      <p:sp>
        <p:nvSpPr>
          <p:cNvPr id="8" name="TextBox 7"/>
          <p:cNvSpPr txBox="1"/>
          <p:nvPr/>
        </p:nvSpPr>
        <p:spPr>
          <a:xfrm>
            <a:off x="457200" y="1981200"/>
            <a:ext cx="5486400" cy="646331"/>
          </a:xfrm>
          <a:prstGeom prst="rect">
            <a:avLst/>
          </a:prstGeom>
          <a:noFill/>
        </p:spPr>
        <p:txBody>
          <a:bodyPr wrap="square" rtlCol="0">
            <a:spAutoFit/>
          </a:bodyPr>
          <a:lstStyle/>
          <a:p>
            <a:r>
              <a:rPr lang="en-US" sz="3600" b="1" dirty="0" smtClean="0">
                <a:solidFill>
                  <a:srgbClr val="FF0000"/>
                </a:solidFill>
                <a:latin typeface="+mn-lt"/>
              </a:rPr>
              <a:t>Memorable</a:t>
            </a:r>
            <a:endParaRPr lang="en-US" sz="3600" b="1" dirty="0">
              <a:solidFill>
                <a:srgbClr val="FF0000"/>
              </a:solidFill>
              <a:latin typeface="+mn-lt"/>
            </a:endParaRPr>
          </a:p>
        </p:txBody>
      </p:sp>
    </p:spTree>
    <p:extLst>
      <p:ext uri="{BB962C8B-B14F-4D97-AF65-F5344CB8AC3E}">
        <p14:creationId xmlns:p14="http://schemas.microsoft.com/office/powerpoint/2010/main" val="1176102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107342</TotalTime>
  <Words>1458</Words>
  <Application>Microsoft Macintosh PowerPoint</Application>
  <PresentationFormat>On-screen Show (4:3)</PresentationFormat>
  <Paragraphs>219</Paragraphs>
  <Slides>26</Slides>
  <Notes>16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Elemental</vt:lpstr>
      <vt:lpstr>Office Theme</vt:lpstr>
      <vt:lpstr>PowerPoint Presentation</vt:lpstr>
      <vt:lpstr>Collaboration is…   the joining of individuals, groups, or organizations… </vt:lpstr>
      <vt:lpstr>Core Characteristics of Collaboration   </vt:lpstr>
      <vt:lpstr>PowerPoint Presentation</vt:lpstr>
      <vt:lpstr>PowerPoint Presentation</vt:lpstr>
      <vt:lpstr>PowerPoint Presentation</vt:lpstr>
      <vt:lpstr> Common Deficiencies</vt:lpstr>
      <vt:lpstr>PowerPoint Presentation</vt:lpstr>
      <vt:lpstr>PowerPoint Presentation</vt:lpstr>
      <vt:lpstr>Develop a Strong Mission Statement</vt:lpstr>
      <vt:lpstr>PowerPoint Presentation</vt:lpstr>
      <vt:lpstr> Big word  Basic meaning   Behaviors to ‘walk the talk’</vt:lpstr>
      <vt:lpstr>PowerPoint Presentation</vt:lpstr>
      <vt:lpstr> What a Clear Vision Offers</vt:lpstr>
      <vt:lpstr>PowerPoint Presentation</vt:lpstr>
      <vt:lpstr>PowerPoint Presentation</vt:lpstr>
      <vt:lpstr>PowerPoint Presentation</vt:lpstr>
      <vt:lpstr>PowerPoint Presentation</vt:lpstr>
      <vt:lpstr>PowerPoint Presentation</vt:lpstr>
      <vt:lpstr>PowerPoint Presentation</vt:lpstr>
      <vt:lpstr>Using a Blueprint Summary </vt:lpstr>
      <vt:lpstr>PowerPoint Presentation</vt:lpstr>
      <vt:lpstr>What You Can Do  </vt:lpstr>
      <vt:lpstr>Contact information for questions:   505.433.5439    mark@decisionres.com    www.decisionres.com</vt:lpstr>
      <vt:lpstr>Resources  Strategic Planning for Public and Nonprofit Organizations: A Guide to Strengthening an Sustaining Organizational Achievement  John M. Bryson (Jossey-Bass, 1995)   Facilitator’s Guide to Participatory Decision Making  Sam Kaner and others (Jossey-Bass, 2007)   For a comprehensive list, go to:       www.centerfornonprofitexcellence.org/resources/collaboration </vt:lpstr>
      <vt:lpstr>PowerPoint Presentation</vt:lpstr>
    </vt:vector>
  </TitlesOfParts>
  <Company>Decision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Bennett</dc:creator>
  <cp:lastModifiedBy>Mark Bennett</cp:lastModifiedBy>
  <cp:revision>200</cp:revision>
  <cp:lastPrinted>2012-10-05T18:29:41Z</cp:lastPrinted>
  <dcterms:created xsi:type="dcterms:W3CDTF">2012-10-05T18:01:02Z</dcterms:created>
  <dcterms:modified xsi:type="dcterms:W3CDTF">2013-03-20T15:14:30Z</dcterms:modified>
</cp:coreProperties>
</file>